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92"/>
  </p:notesMasterIdLst>
  <p:sldIdLst>
    <p:sldId id="256" r:id="rId2"/>
    <p:sldId id="261" r:id="rId3"/>
    <p:sldId id="271" r:id="rId4"/>
    <p:sldId id="272" r:id="rId5"/>
    <p:sldId id="364" r:id="rId6"/>
    <p:sldId id="360" r:id="rId7"/>
    <p:sldId id="361" r:id="rId8"/>
    <p:sldId id="362" r:id="rId9"/>
    <p:sldId id="365" r:id="rId10"/>
    <p:sldId id="363" r:id="rId11"/>
    <p:sldId id="273" r:id="rId12"/>
    <p:sldId id="366" r:id="rId13"/>
    <p:sldId id="274" r:id="rId14"/>
    <p:sldId id="278" r:id="rId15"/>
    <p:sldId id="367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6" r:id="rId31"/>
    <p:sldId id="298" r:id="rId32"/>
    <p:sldId id="299" r:id="rId33"/>
    <p:sldId id="300" r:id="rId34"/>
    <p:sldId id="301" r:id="rId35"/>
    <p:sldId id="302" r:id="rId36"/>
    <p:sldId id="303" r:id="rId37"/>
    <p:sldId id="304" r:id="rId38"/>
    <p:sldId id="305" r:id="rId39"/>
    <p:sldId id="306" r:id="rId40"/>
    <p:sldId id="308" r:id="rId41"/>
    <p:sldId id="309" r:id="rId42"/>
    <p:sldId id="310" r:id="rId43"/>
    <p:sldId id="311" r:id="rId44"/>
    <p:sldId id="313" r:id="rId45"/>
    <p:sldId id="314" r:id="rId46"/>
    <p:sldId id="315" r:id="rId47"/>
    <p:sldId id="316" r:id="rId48"/>
    <p:sldId id="317" r:id="rId49"/>
    <p:sldId id="318" r:id="rId50"/>
    <p:sldId id="319" r:id="rId51"/>
    <p:sldId id="320" r:id="rId52"/>
    <p:sldId id="321" r:id="rId53"/>
    <p:sldId id="368" r:id="rId54"/>
    <p:sldId id="322" r:id="rId55"/>
    <p:sldId id="323" r:id="rId56"/>
    <p:sldId id="324" r:id="rId57"/>
    <p:sldId id="325" r:id="rId58"/>
    <p:sldId id="326" r:id="rId59"/>
    <p:sldId id="327" r:id="rId60"/>
    <p:sldId id="328" r:id="rId61"/>
    <p:sldId id="329" r:id="rId62"/>
    <p:sldId id="331" r:id="rId63"/>
    <p:sldId id="369" r:id="rId64"/>
    <p:sldId id="332" r:id="rId65"/>
    <p:sldId id="333" r:id="rId66"/>
    <p:sldId id="334" r:id="rId67"/>
    <p:sldId id="335" r:id="rId68"/>
    <p:sldId id="370" r:id="rId69"/>
    <p:sldId id="336" r:id="rId70"/>
    <p:sldId id="337" r:id="rId71"/>
    <p:sldId id="338" r:id="rId72"/>
    <p:sldId id="339" r:id="rId73"/>
    <p:sldId id="340" r:id="rId74"/>
    <p:sldId id="341" r:id="rId75"/>
    <p:sldId id="343" r:id="rId76"/>
    <p:sldId id="344" r:id="rId77"/>
    <p:sldId id="345" r:id="rId78"/>
    <p:sldId id="346" r:id="rId79"/>
    <p:sldId id="347" r:id="rId80"/>
    <p:sldId id="348" r:id="rId81"/>
    <p:sldId id="349" r:id="rId82"/>
    <p:sldId id="350" r:id="rId83"/>
    <p:sldId id="352" r:id="rId84"/>
    <p:sldId id="354" r:id="rId85"/>
    <p:sldId id="355" r:id="rId86"/>
    <p:sldId id="356" r:id="rId87"/>
    <p:sldId id="357" r:id="rId88"/>
    <p:sldId id="358" r:id="rId89"/>
    <p:sldId id="359" r:id="rId90"/>
    <p:sldId id="270" r:id="rId91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93"/>
      <p:bold r:id="rId94"/>
      <p:italic r:id="rId95"/>
      <p:boldItalic r:id="rId96"/>
    </p:embeddedFont>
    <p:embeddedFont>
      <p:font typeface="Calibri" panose="020F0502020204030204" pitchFamily="34" charset="0"/>
      <p:regular r:id="rId97"/>
      <p:bold r:id="rId98"/>
      <p:italic r:id="rId99"/>
      <p:boldItalic r:id="rId100"/>
    </p:embeddedFont>
    <p:embeddedFont>
      <p:font typeface="Century Gothic" panose="020B050202020202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10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11.fntdata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2.fntdata"/><Relationship Id="rId99" Type="http://schemas.openxmlformats.org/officeDocument/2006/relationships/font" Target="fonts/font7.fntdata"/><Relationship Id="rId10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5.fntdata"/><Relationship Id="rId104" Type="http://schemas.openxmlformats.org/officeDocument/2006/relationships/font" Target="fonts/font1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8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.fntdata"/><Relationship Id="rId98" Type="http://schemas.openxmlformats.org/officeDocument/2006/relationships/font" Target="fonts/font6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70.png"/><Relationship Id="rId1" Type="http://schemas.openxmlformats.org/officeDocument/2006/relationships/image" Target="../media/image168.png"/><Relationship Id="rId4" Type="http://schemas.openxmlformats.org/officeDocument/2006/relationships/image" Target="../media/image17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79555A-5202-4746-B517-ED1F1915AE69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157E63FC-E6D8-43D4-A851-DFBCC74A9393}">
      <dgm:prSet phldrT="[Texto]" custT="1"/>
      <dgm:spPr/>
      <dgm:t>
        <a:bodyPr/>
        <a:lstStyle/>
        <a:p>
          <a:r>
            <a:rPr lang="pt-BR" sz="1100" dirty="0"/>
            <a:t>1 Revolução Industrial</a:t>
          </a:r>
        </a:p>
      </dgm:t>
    </dgm:pt>
    <dgm:pt modelId="{4006031C-1B3B-4EB6-9004-042B96716F2D}" type="parTrans" cxnId="{F11671B3-3992-425E-8627-93052C7F2776}">
      <dgm:prSet/>
      <dgm:spPr/>
      <dgm:t>
        <a:bodyPr/>
        <a:lstStyle/>
        <a:p>
          <a:endParaRPr lang="pt-BR"/>
        </a:p>
      </dgm:t>
    </dgm:pt>
    <dgm:pt modelId="{AE41DC1E-00A6-4886-82E9-CC6011B9A36D}" type="sibTrans" cxnId="{F11671B3-3992-425E-8627-93052C7F2776}">
      <dgm:prSet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11E240A9-65CB-45AB-95F5-3B8FCE11EACB}">
      <dgm:prSet phldrT="[Texto]" custT="1"/>
      <dgm:spPr/>
      <dgm:t>
        <a:bodyPr/>
        <a:lstStyle/>
        <a:p>
          <a:r>
            <a:rPr lang="pt-BR" sz="1100" dirty="0"/>
            <a:t>3 Revolução Industrial</a:t>
          </a:r>
        </a:p>
      </dgm:t>
    </dgm:pt>
    <dgm:pt modelId="{A14292A0-F449-410F-AA19-BCC690F2F05D}" type="parTrans" cxnId="{231F1DEA-27E8-43F6-A0B6-42DC57CA77DD}">
      <dgm:prSet/>
      <dgm:spPr/>
      <dgm:t>
        <a:bodyPr/>
        <a:lstStyle/>
        <a:p>
          <a:endParaRPr lang="pt-BR"/>
        </a:p>
      </dgm:t>
    </dgm:pt>
    <dgm:pt modelId="{1269FD83-A896-41F7-B85B-AC5277909312}" type="sibTrans" cxnId="{231F1DEA-27E8-43F6-A0B6-42DC57CA77DD}">
      <dgm:prSet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88E5B13A-BDAB-4038-B4B3-8F1D4855D189}">
      <dgm:prSet phldrT="[Texto]" custT="1"/>
      <dgm:spPr/>
      <dgm:t>
        <a:bodyPr/>
        <a:lstStyle/>
        <a:p>
          <a:r>
            <a:rPr lang="pt-BR" sz="1100" dirty="0"/>
            <a:t>2 Revolução Industrial</a:t>
          </a:r>
        </a:p>
      </dgm:t>
    </dgm:pt>
    <dgm:pt modelId="{1AE6BF1B-B7D5-43DC-9356-4BDC00BE6FF5}" type="parTrans" cxnId="{962F7F6D-9D5A-47A4-828D-C5C72EFBD173}">
      <dgm:prSet/>
      <dgm:spPr/>
      <dgm:t>
        <a:bodyPr/>
        <a:lstStyle/>
        <a:p>
          <a:endParaRPr lang="pt-BR"/>
        </a:p>
      </dgm:t>
    </dgm:pt>
    <dgm:pt modelId="{F8344334-57F4-4F0A-BE2A-1655618785BB}" type="sibTrans" cxnId="{962F7F6D-9D5A-47A4-828D-C5C72EFBD173}">
      <dgm:prSet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3795C1A4-A5B1-4DAC-896A-2CB7E1C24A91}">
      <dgm:prSet phldrT="[Texto]" custT="1"/>
      <dgm:spPr/>
      <dgm:t>
        <a:bodyPr/>
        <a:lstStyle/>
        <a:p>
          <a:r>
            <a:rPr lang="pt-BR" sz="1100" dirty="0"/>
            <a:t>4 Revolução Industrial</a:t>
          </a:r>
        </a:p>
      </dgm:t>
    </dgm:pt>
    <dgm:pt modelId="{FD94C20C-0C34-492B-91F6-7630A62D10B7}" type="parTrans" cxnId="{A55207E7-1C6B-4E92-9854-09020FFB04D4}">
      <dgm:prSet/>
      <dgm:spPr/>
      <dgm:t>
        <a:bodyPr/>
        <a:lstStyle/>
        <a:p>
          <a:endParaRPr lang="pt-BR"/>
        </a:p>
      </dgm:t>
    </dgm:pt>
    <dgm:pt modelId="{DF8C83A3-490B-4CF7-AE51-9F1449A4D1B4}" type="sibTrans" cxnId="{A55207E7-1C6B-4E92-9854-09020FFB04D4}">
      <dgm:prSet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  <dgm:t>
        <a:bodyPr/>
        <a:lstStyle/>
        <a:p>
          <a:endParaRPr lang="pt-BR"/>
        </a:p>
      </dgm:t>
    </dgm:pt>
    <dgm:pt modelId="{2AF0FCE0-E815-400D-9BE9-458B86F9D601}" type="pres">
      <dgm:prSet presAssocID="{1D79555A-5202-4746-B517-ED1F1915AE69}" presName="Name0" presStyleCnt="0">
        <dgm:presLayoutVars>
          <dgm:chMax val="7"/>
          <dgm:chPref val="7"/>
          <dgm:dir/>
        </dgm:presLayoutVars>
      </dgm:prSet>
      <dgm:spPr/>
    </dgm:pt>
    <dgm:pt modelId="{42A8C103-B3FB-4F45-9291-737E3481C31B}" type="pres">
      <dgm:prSet presAssocID="{1D79555A-5202-4746-B517-ED1F1915AE69}" presName="dot1" presStyleLbl="alignNode1" presStyleIdx="0" presStyleCnt="13"/>
      <dgm:spPr/>
    </dgm:pt>
    <dgm:pt modelId="{E23636B6-8C32-4AA1-B82D-63CC5150AA5C}" type="pres">
      <dgm:prSet presAssocID="{1D79555A-5202-4746-B517-ED1F1915AE69}" presName="dot2" presStyleLbl="alignNode1" presStyleIdx="1" presStyleCnt="13"/>
      <dgm:spPr/>
    </dgm:pt>
    <dgm:pt modelId="{69EA6465-E96F-4A1B-BA83-CCE315986A7C}" type="pres">
      <dgm:prSet presAssocID="{1D79555A-5202-4746-B517-ED1F1915AE69}" presName="dot3" presStyleLbl="alignNode1" presStyleIdx="2" presStyleCnt="13"/>
      <dgm:spPr/>
    </dgm:pt>
    <dgm:pt modelId="{15F7E3B4-1FF0-418F-B3EE-A3AF6CB52633}" type="pres">
      <dgm:prSet presAssocID="{1D79555A-5202-4746-B517-ED1F1915AE69}" presName="dot4" presStyleLbl="alignNode1" presStyleIdx="3" presStyleCnt="13"/>
      <dgm:spPr/>
    </dgm:pt>
    <dgm:pt modelId="{B9286376-877A-41BE-8C51-148DEB30D6A4}" type="pres">
      <dgm:prSet presAssocID="{1D79555A-5202-4746-B517-ED1F1915AE69}" presName="dot5" presStyleLbl="alignNode1" presStyleIdx="4" presStyleCnt="13"/>
      <dgm:spPr/>
    </dgm:pt>
    <dgm:pt modelId="{452EA773-23B0-4506-9C42-814F5A2973FC}" type="pres">
      <dgm:prSet presAssocID="{1D79555A-5202-4746-B517-ED1F1915AE69}" presName="dot6" presStyleLbl="alignNode1" presStyleIdx="5" presStyleCnt="13"/>
      <dgm:spPr/>
    </dgm:pt>
    <dgm:pt modelId="{F5A20FFC-7746-4C64-9106-8A19E947561B}" type="pres">
      <dgm:prSet presAssocID="{1D79555A-5202-4746-B517-ED1F1915AE69}" presName="dotArrow1" presStyleLbl="alignNode1" presStyleIdx="6" presStyleCnt="13"/>
      <dgm:spPr/>
    </dgm:pt>
    <dgm:pt modelId="{65F930B5-A7FC-4C90-A7DB-6AB6C3E85A23}" type="pres">
      <dgm:prSet presAssocID="{1D79555A-5202-4746-B517-ED1F1915AE69}" presName="dotArrow2" presStyleLbl="alignNode1" presStyleIdx="7" presStyleCnt="13"/>
      <dgm:spPr/>
    </dgm:pt>
    <dgm:pt modelId="{CE482A1E-3356-492B-A8EC-4BBB3C371647}" type="pres">
      <dgm:prSet presAssocID="{1D79555A-5202-4746-B517-ED1F1915AE69}" presName="dotArrow3" presStyleLbl="alignNode1" presStyleIdx="8" presStyleCnt="13"/>
      <dgm:spPr/>
    </dgm:pt>
    <dgm:pt modelId="{5606FA85-B35D-48FA-A13D-53B49C837F60}" type="pres">
      <dgm:prSet presAssocID="{1D79555A-5202-4746-B517-ED1F1915AE69}" presName="dotArrow4" presStyleLbl="alignNode1" presStyleIdx="9" presStyleCnt="13"/>
      <dgm:spPr/>
    </dgm:pt>
    <dgm:pt modelId="{162DB943-FF60-4944-8BCB-96C41D003102}" type="pres">
      <dgm:prSet presAssocID="{1D79555A-5202-4746-B517-ED1F1915AE69}" presName="dotArrow5" presStyleLbl="alignNode1" presStyleIdx="10" presStyleCnt="13"/>
      <dgm:spPr/>
    </dgm:pt>
    <dgm:pt modelId="{6520D42A-FA9E-45E5-A2A2-B9F965284C47}" type="pres">
      <dgm:prSet presAssocID="{1D79555A-5202-4746-B517-ED1F1915AE69}" presName="dotArrow6" presStyleLbl="alignNode1" presStyleIdx="11" presStyleCnt="13"/>
      <dgm:spPr/>
    </dgm:pt>
    <dgm:pt modelId="{195D7F54-36EE-4989-8B66-D55AB41BF5F0}" type="pres">
      <dgm:prSet presAssocID="{1D79555A-5202-4746-B517-ED1F1915AE69}" presName="dotArrow7" presStyleLbl="alignNode1" presStyleIdx="12" presStyleCnt="13"/>
      <dgm:spPr/>
    </dgm:pt>
    <dgm:pt modelId="{2E46221D-DB2D-4142-A791-FA43F5A2EAA6}" type="pres">
      <dgm:prSet presAssocID="{157E63FC-E6D8-43D4-A851-DFBCC74A9393}" presName="parTx1" presStyleLbl="node1" presStyleIdx="0" presStyleCnt="4"/>
      <dgm:spPr/>
    </dgm:pt>
    <dgm:pt modelId="{8D8A414E-FBAA-4353-A4E7-DDB4D344227F}" type="pres">
      <dgm:prSet presAssocID="{AE41DC1E-00A6-4886-82E9-CC6011B9A36D}" presName="picture1" presStyleCnt="0"/>
      <dgm:spPr/>
    </dgm:pt>
    <dgm:pt modelId="{8385BFBA-0494-4A5E-AF9D-78E871303A51}" type="pres">
      <dgm:prSet presAssocID="{AE41DC1E-00A6-4886-82E9-CC6011B9A36D}" presName="imageRepeatNode" presStyleLbl="fgImgPlace1" presStyleIdx="0" presStyleCnt="4"/>
      <dgm:spPr/>
    </dgm:pt>
    <dgm:pt modelId="{63007D9A-78AA-4CB5-8B0E-15C86E3D823D}" type="pres">
      <dgm:prSet presAssocID="{88E5B13A-BDAB-4038-B4B3-8F1D4855D189}" presName="parTx2" presStyleLbl="node1" presStyleIdx="1" presStyleCnt="4"/>
      <dgm:spPr/>
    </dgm:pt>
    <dgm:pt modelId="{CC77A4AF-2F9E-4F89-B73A-DEB8AE6F6F23}" type="pres">
      <dgm:prSet presAssocID="{F8344334-57F4-4F0A-BE2A-1655618785BB}" presName="picture2" presStyleCnt="0"/>
      <dgm:spPr/>
    </dgm:pt>
    <dgm:pt modelId="{59D97162-56BB-43B2-8D1C-03FA85A16187}" type="pres">
      <dgm:prSet presAssocID="{F8344334-57F4-4F0A-BE2A-1655618785BB}" presName="imageRepeatNode" presStyleLbl="fgImgPlace1" presStyleIdx="1" presStyleCnt="4"/>
      <dgm:spPr/>
    </dgm:pt>
    <dgm:pt modelId="{BBEEDE19-A8A3-48B2-911E-913F2C52B286}" type="pres">
      <dgm:prSet presAssocID="{11E240A9-65CB-45AB-95F5-3B8FCE11EACB}" presName="parTx3" presStyleLbl="node1" presStyleIdx="2" presStyleCnt="4"/>
      <dgm:spPr/>
    </dgm:pt>
    <dgm:pt modelId="{45C8E56B-4F88-48DD-9B4D-F2E993ED9940}" type="pres">
      <dgm:prSet presAssocID="{1269FD83-A896-41F7-B85B-AC5277909312}" presName="picture3" presStyleCnt="0"/>
      <dgm:spPr/>
    </dgm:pt>
    <dgm:pt modelId="{1B01D028-A2E9-47FC-86C9-8DC4BCC1506D}" type="pres">
      <dgm:prSet presAssocID="{1269FD83-A896-41F7-B85B-AC5277909312}" presName="imageRepeatNode" presStyleLbl="fgImgPlace1" presStyleIdx="2" presStyleCnt="4"/>
      <dgm:spPr/>
    </dgm:pt>
    <dgm:pt modelId="{79BC1DB4-4910-4ECC-8CD0-B70A2FD2A62A}" type="pres">
      <dgm:prSet presAssocID="{3795C1A4-A5B1-4DAC-896A-2CB7E1C24A91}" presName="parTx4" presStyleLbl="node1" presStyleIdx="3" presStyleCnt="4"/>
      <dgm:spPr/>
    </dgm:pt>
    <dgm:pt modelId="{F8B91421-4DB9-4F5C-8EA6-9B5A9020569D}" type="pres">
      <dgm:prSet presAssocID="{DF8C83A3-490B-4CF7-AE51-9F1449A4D1B4}" presName="picture4" presStyleCnt="0"/>
      <dgm:spPr/>
    </dgm:pt>
    <dgm:pt modelId="{2FB5BE63-FCBF-4040-B6A0-5C9FA7176D36}" type="pres">
      <dgm:prSet presAssocID="{DF8C83A3-490B-4CF7-AE51-9F1449A4D1B4}" presName="imageRepeatNode" presStyleLbl="fgImgPlace1" presStyleIdx="3" presStyleCnt="4"/>
      <dgm:spPr/>
    </dgm:pt>
  </dgm:ptLst>
  <dgm:cxnLst>
    <dgm:cxn modelId="{31556105-812B-4037-951F-04E33F082CDA}" type="presOf" srcId="{88E5B13A-BDAB-4038-B4B3-8F1D4855D189}" destId="{63007D9A-78AA-4CB5-8B0E-15C86E3D823D}" srcOrd="0" destOrd="0" presId="urn:microsoft.com/office/officeart/2008/layout/AscendingPictureAccentProcess"/>
    <dgm:cxn modelId="{78AD8B11-6E66-4AFE-B88A-EDE1943510DB}" type="presOf" srcId="{3795C1A4-A5B1-4DAC-896A-2CB7E1C24A91}" destId="{79BC1DB4-4910-4ECC-8CD0-B70A2FD2A62A}" srcOrd="0" destOrd="0" presId="urn:microsoft.com/office/officeart/2008/layout/AscendingPictureAccentProcess"/>
    <dgm:cxn modelId="{28E75026-8ECC-4527-A201-73F296A22CD6}" type="presOf" srcId="{157E63FC-E6D8-43D4-A851-DFBCC74A9393}" destId="{2E46221D-DB2D-4142-A791-FA43F5A2EAA6}" srcOrd="0" destOrd="0" presId="urn:microsoft.com/office/officeart/2008/layout/AscendingPictureAccentProcess"/>
    <dgm:cxn modelId="{940E4E30-34B1-4052-A83A-DE9732531D2A}" type="presOf" srcId="{AE41DC1E-00A6-4886-82E9-CC6011B9A36D}" destId="{8385BFBA-0494-4A5E-AF9D-78E871303A51}" srcOrd="0" destOrd="0" presId="urn:microsoft.com/office/officeart/2008/layout/AscendingPictureAccentProcess"/>
    <dgm:cxn modelId="{962F7F6D-9D5A-47A4-828D-C5C72EFBD173}" srcId="{1D79555A-5202-4746-B517-ED1F1915AE69}" destId="{88E5B13A-BDAB-4038-B4B3-8F1D4855D189}" srcOrd="1" destOrd="0" parTransId="{1AE6BF1B-B7D5-43DC-9356-4BDC00BE6FF5}" sibTransId="{F8344334-57F4-4F0A-BE2A-1655618785BB}"/>
    <dgm:cxn modelId="{6A2E9D9F-21BC-4924-BF86-4CCAB3B9B010}" type="presOf" srcId="{1D79555A-5202-4746-B517-ED1F1915AE69}" destId="{2AF0FCE0-E815-400D-9BE9-458B86F9D601}" srcOrd="0" destOrd="0" presId="urn:microsoft.com/office/officeart/2008/layout/AscendingPictureAccentProcess"/>
    <dgm:cxn modelId="{2D2AC1A7-8E41-4F64-B8FE-1D033B3103FF}" type="presOf" srcId="{11E240A9-65CB-45AB-95F5-3B8FCE11EACB}" destId="{BBEEDE19-A8A3-48B2-911E-913F2C52B286}" srcOrd="0" destOrd="0" presId="urn:microsoft.com/office/officeart/2008/layout/AscendingPictureAccentProcess"/>
    <dgm:cxn modelId="{F11671B3-3992-425E-8627-93052C7F2776}" srcId="{1D79555A-5202-4746-B517-ED1F1915AE69}" destId="{157E63FC-E6D8-43D4-A851-DFBCC74A9393}" srcOrd="0" destOrd="0" parTransId="{4006031C-1B3B-4EB6-9004-042B96716F2D}" sibTransId="{AE41DC1E-00A6-4886-82E9-CC6011B9A36D}"/>
    <dgm:cxn modelId="{F9C5BBC1-B46B-4F1F-AB15-0DEF19E24C16}" type="presOf" srcId="{DF8C83A3-490B-4CF7-AE51-9F1449A4D1B4}" destId="{2FB5BE63-FCBF-4040-B6A0-5C9FA7176D36}" srcOrd="0" destOrd="0" presId="urn:microsoft.com/office/officeart/2008/layout/AscendingPictureAccentProcess"/>
    <dgm:cxn modelId="{A55207E7-1C6B-4E92-9854-09020FFB04D4}" srcId="{1D79555A-5202-4746-B517-ED1F1915AE69}" destId="{3795C1A4-A5B1-4DAC-896A-2CB7E1C24A91}" srcOrd="3" destOrd="0" parTransId="{FD94C20C-0C34-492B-91F6-7630A62D10B7}" sibTransId="{DF8C83A3-490B-4CF7-AE51-9F1449A4D1B4}"/>
    <dgm:cxn modelId="{46EF24E9-00B6-49CA-92E8-FC0FDA33E305}" type="presOf" srcId="{F8344334-57F4-4F0A-BE2A-1655618785BB}" destId="{59D97162-56BB-43B2-8D1C-03FA85A16187}" srcOrd="0" destOrd="0" presId="urn:microsoft.com/office/officeart/2008/layout/AscendingPictureAccentProcess"/>
    <dgm:cxn modelId="{231F1DEA-27E8-43F6-A0B6-42DC57CA77DD}" srcId="{1D79555A-5202-4746-B517-ED1F1915AE69}" destId="{11E240A9-65CB-45AB-95F5-3B8FCE11EACB}" srcOrd="2" destOrd="0" parTransId="{A14292A0-F449-410F-AA19-BCC690F2F05D}" sibTransId="{1269FD83-A896-41F7-B85B-AC5277909312}"/>
    <dgm:cxn modelId="{43FE08F0-B1EE-4486-B88D-BB72158BC8E8}" type="presOf" srcId="{1269FD83-A896-41F7-B85B-AC5277909312}" destId="{1B01D028-A2E9-47FC-86C9-8DC4BCC1506D}" srcOrd="0" destOrd="0" presId="urn:microsoft.com/office/officeart/2008/layout/AscendingPictureAccentProcess"/>
    <dgm:cxn modelId="{C180AD2D-5895-48BD-9E05-94B73E318964}" type="presParOf" srcId="{2AF0FCE0-E815-400D-9BE9-458B86F9D601}" destId="{42A8C103-B3FB-4F45-9291-737E3481C31B}" srcOrd="0" destOrd="0" presId="urn:microsoft.com/office/officeart/2008/layout/AscendingPictureAccentProcess"/>
    <dgm:cxn modelId="{30E8159F-A8EC-41C8-AAF6-8B4A4E6BF77C}" type="presParOf" srcId="{2AF0FCE0-E815-400D-9BE9-458B86F9D601}" destId="{E23636B6-8C32-4AA1-B82D-63CC5150AA5C}" srcOrd="1" destOrd="0" presId="urn:microsoft.com/office/officeart/2008/layout/AscendingPictureAccentProcess"/>
    <dgm:cxn modelId="{5D756D22-AFD6-4CB8-A250-8CD8550F2446}" type="presParOf" srcId="{2AF0FCE0-E815-400D-9BE9-458B86F9D601}" destId="{69EA6465-E96F-4A1B-BA83-CCE315986A7C}" srcOrd="2" destOrd="0" presId="urn:microsoft.com/office/officeart/2008/layout/AscendingPictureAccentProcess"/>
    <dgm:cxn modelId="{7B3290FF-6F51-4C30-8C2B-FD15A3BB8D8D}" type="presParOf" srcId="{2AF0FCE0-E815-400D-9BE9-458B86F9D601}" destId="{15F7E3B4-1FF0-418F-B3EE-A3AF6CB52633}" srcOrd="3" destOrd="0" presId="urn:microsoft.com/office/officeart/2008/layout/AscendingPictureAccentProcess"/>
    <dgm:cxn modelId="{E3B620B9-8220-4CFA-9386-94E411A15874}" type="presParOf" srcId="{2AF0FCE0-E815-400D-9BE9-458B86F9D601}" destId="{B9286376-877A-41BE-8C51-148DEB30D6A4}" srcOrd="4" destOrd="0" presId="urn:microsoft.com/office/officeart/2008/layout/AscendingPictureAccentProcess"/>
    <dgm:cxn modelId="{7D59526A-1477-48FB-AFC6-512CE486AF63}" type="presParOf" srcId="{2AF0FCE0-E815-400D-9BE9-458B86F9D601}" destId="{452EA773-23B0-4506-9C42-814F5A2973FC}" srcOrd="5" destOrd="0" presId="urn:microsoft.com/office/officeart/2008/layout/AscendingPictureAccentProcess"/>
    <dgm:cxn modelId="{8C68EDBD-2461-4B8C-82B1-A0C835516201}" type="presParOf" srcId="{2AF0FCE0-E815-400D-9BE9-458B86F9D601}" destId="{F5A20FFC-7746-4C64-9106-8A19E947561B}" srcOrd="6" destOrd="0" presId="urn:microsoft.com/office/officeart/2008/layout/AscendingPictureAccentProcess"/>
    <dgm:cxn modelId="{CEA5564B-9631-446A-AA65-D003F3BFAC76}" type="presParOf" srcId="{2AF0FCE0-E815-400D-9BE9-458B86F9D601}" destId="{65F930B5-A7FC-4C90-A7DB-6AB6C3E85A23}" srcOrd="7" destOrd="0" presId="urn:microsoft.com/office/officeart/2008/layout/AscendingPictureAccentProcess"/>
    <dgm:cxn modelId="{BAB591B5-1DEA-42DE-AD72-EED446AE541E}" type="presParOf" srcId="{2AF0FCE0-E815-400D-9BE9-458B86F9D601}" destId="{CE482A1E-3356-492B-A8EC-4BBB3C371647}" srcOrd="8" destOrd="0" presId="urn:microsoft.com/office/officeart/2008/layout/AscendingPictureAccentProcess"/>
    <dgm:cxn modelId="{F3C43B57-1E0F-43F5-B9CC-F24021F902EB}" type="presParOf" srcId="{2AF0FCE0-E815-400D-9BE9-458B86F9D601}" destId="{5606FA85-B35D-48FA-A13D-53B49C837F60}" srcOrd="9" destOrd="0" presId="urn:microsoft.com/office/officeart/2008/layout/AscendingPictureAccentProcess"/>
    <dgm:cxn modelId="{2AE11ABA-7E1A-484C-8CE0-8F324B9E2253}" type="presParOf" srcId="{2AF0FCE0-E815-400D-9BE9-458B86F9D601}" destId="{162DB943-FF60-4944-8BCB-96C41D003102}" srcOrd="10" destOrd="0" presId="urn:microsoft.com/office/officeart/2008/layout/AscendingPictureAccentProcess"/>
    <dgm:cxn modelId="{2A0747A6-C8B5-41B9-B03C-31E30418380E}" type="presParOf" srcId="{2AF0FCE0-E815-400D-9BE9-458B86F9D601}" destId="{6520D42A-FA9E-45E5-A2A2-B9F965284C47}" srcOrd="11" destOrd="0" presId="urn:microsoft.com/office/officeart/2008/layout/AscendingPictureAccentProcess"/>
    <dgm:cxn modelId="{01D486FE-A8D1-4905-9E44-F7EB45CB379E}" type="presParOf" srcId="{2AF0FCE0-E815-400D-9BE9-458B86F9D601}" destId="{195D7F54-36EE-4989-8B66-D55AB41BF5F0}" srcOrd="12" destOrd="0" presId="urn:microsoft.com/office/officeart/2008/layout/AscendingPictureAccentProcess"/>
    <dgm:cxn modelId="{77F1E9C1-028A-4624-9FC3-E4F2E26A88D1}" type="presParOf" srcId="{2AF0FCE0-E815-400D-9BE9-458B86F9D601}" destId="{2E46221D-DB2D-4142-A791-FA43F5A2EAA6}" srcOrd="13" destOrd="0" presId="urn:microsoft.com/office/officeart/2008/layout/AscendingPictureAccentProcess"/>
    <dgm:cxn modelId="{587438E3-789B-48AC-A78E-DA54237EE6B6}" type="presParOf" srcId="{2AF0FCE0-E815-400D-9BE9-458B86F9D601}" destId="{8D8A414E-FBAA-4353-A4E7-DDB4D344227F}" srcOrd="14" destOrd="0" presId="urn:microsoft.com/office/officeart/2008/layout/AscendingPictureAccentProcess"/>
    <dgm:cxn modelId="{11D75218-CD9F-49E7-9DAD-13B241C9E0F6}" type="presParOf" srcId="{8D8A414E-FBAA-4353-A4E7-DDB4D344227F}" destId="{8385BFBA-0494-4A5E-AF9D-78E871303A51}" srcOrd="0" destOrd="0" presId="urn:microsoft.com/office/officeart/2008/layout/AscendingPictureAccentProcess"/>
    <dgm:cxn modelId="{9454EB7D-3125-400E-8701-F559A219BA7B}" type="presParOf" srcId="{2AF0FCE0-E815-400D-9BE9-458B86F9D601}" destId="{63007D9A-78AA-4CB5-8B0E-15C86E3D823D}" srcOrd="15" destOrd="0" presId="urn:microsoft.com/office/officeart/2008/layout/AscendingPictureAccentProcess"/>
    <dgm:cxn modelId="{12BFF540-606C-4B58-B8DD-7AE669B4531B}" type="presParOf" srcId="{2AF0FCE0-E815-400D-9BE9-458B86F9D601}" destId="{CC77A4AF-2F9E-4F89-B73A-DEB8AE6F6F23}" srcOrd="16" destOrd="0" presId="urn:microsoft.com/office/officeart/2008/layout/AscendingPictureAccentProcess"/>
    <dgm:cxn modelId="{8748D17B-0B9E-43D9-8CB2-25BAC5BC2BD9}" type="presParOf" srcId="{CC77A4AF-2F9E-4F89-B73A-DEB8AE6F6F23}" destId="{59D97162-56BB-43B2-8D1C-03FA85A16187}" srcOrd="0" destOrd="0" presId="urn:microsoft.com/office/officeart/2008/layout/AscendingPictureAccentProcess"/>
    <dgm:cxn modelId="{DFA842DB-4146-4A10-A104-8724024EC0C1}" type="presParOf" srcId="{2AF0FCE0-E815-400D-9BE9-458B86F9D601}" destId="{BBEEDE19-A8A3-48B2-911E-913F2C52B286}" srcOrd="17" destOrd="0" presId="urn:microsoft.com/office/officeart/2008/layout/AscendingPictureAccentProcess"/>
    <dgm:cxn modelId="{A20F6DD3-45F5-4FC0-AE99-E54DBA883E09}" type="presParOf" srcId="{2AF0FCE0-E815-400D-9BE9-458B86F9D601}" destId="{45C8E56B-4F88-48DD-9B4D-F2E993ED9940}" srcOrd="18" destOrd="0" presId="urn:microsoft.com/office/officeart/2008/layout/AscendingPictureAccentProcess"/>
    <dgm:cxn modelId="{4AC56164-623B-442D-8C6F-3486BF3F4AFA}" type="presParOf" srcId="{45C8E56B-4F88-48DD-9B4D-F2E993ED9940}" destId="{1B01D028-A2E9-47FC-86C9-8DC4BCC1506D}" srcOrd="0" destOrd="0" presId="urn:microsoft.com/office/officeart/2008/layout/AscendingPictureAccentProcess"/>
    <dgm:cxn modelId="{55214B8D-5E33-40D0-99A3-E1186DB4B6C0}" type="presParOf" srcId="{2AF0FCE0-E815-400D-9BE9-458B86F9D601}" destId="{79BC1DB4-4910-4ECC-8CD0-B70A2FD2A62A}" srcOrd="19" destOrd="0" presId="urn:microsoft.com/office/officeart/2008/layout/AscendingPictureAccentProcess"/>
    <dgm:cxn modelId="{45995671-D7A2-424E-862B-46C6A8AF4319}" type="presParOf" srcId="{2AF0FCE0-E815-400D-9BE9-458B86F9D601}" destId="{F8B91421-4DB9-4F5C-8EA6-9B5A9020569D}" srcOrd="20" destOrd="0" presId="urn:microsoft.com/office/officeart/2008/layout/AscendingPictureAccentProcess"/>
    <dgm:cxn modelId="{2EEF5EEA-57A4-4956-9377-8C836564BD5B}" type="presParOf" srcId="{F8B91421-4DB9-4F5C-8EA6-9B5A9020569D}" destId="{2FB5BE63-FCBF-4040-B6A0-5C9FA7176D36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A8C103-B3FB-4F45-9291-737E3481C31B}">
      <dsp:nvSpPr>
        <dsp:cNvPr id="0" name=""/>
        <dsp:cNvSpPr/>
      </dsp:nvSpPr>
      <dsp:spPr>
        <a:xfrm>
          <a:off x="3674345" y="3550227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3636B6-8C32-4AA1-B82D-63CC5150AA5C}">
      <dsp:nvSpPr>
        <dsp:cNvPr id="0" name=""/>
        <dsp:cNvSpPr/>
      </dsp:nvSpPr>
      <dsp:spPr>
        <a:xfrm>
          <a:off x="3502094" y="3628771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EA6465-E96F-4A1B-BA83-CCE315986A7C}">
      <dsp:nvSpPr>
        <dsp:cNvPr id="0" name=""/>
        <dsp:cNvSpPr/>
      </dsp:nvSpPr>
      <dsp:spPr>
        <a:xfrm>
          <a:off x="3324749" y="369343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F7E3B4-1FF0-418F-B3EE-A3AF6CB52633}">
      <dsp:nvSpPr>
        <dsp:cNvPr id="0" name=""/>
        <dsp:cNvSpPr/>
      </dsp:nvSpPr>
      <dsp:spPr>
        <a:xfrm>
          <a:off x="3142310" y="374384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286376-877A-41BE-8C51-148DEB30D6A4}">
      <dsp:nvSpPr>
        <dsp:cNvPr id="0" name=""/>
        <dsp:cNvSpPr/>
      </dsp:nvSpPr>
      <dsp:spPr>
        <a:xfrm>
          <a:off x="4479576" y="2894114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2EA773-23B0-4506-9C42-814F5A2973FC}">
      <dsp:nvSpPr>
        <dsp:cNvPr id="0" name=""/>
        <dsp:cNvSpPr/>
      </dsp:nvSpPr>
      <dsp:spPr>
        <a:xfrm>
          <a:off x="4938913" y="193149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20FFC-7746-4C64-9106-8A19E947561B}">
      <dsp:nvSpPr>
        <dsp:cNvPr id="0" name=""/>
        <dsp:cNvSpPr/>
      </dsp:nvSpPr>
      <dsp:spPr>
        <a:xfrm>
          <a:off x="4814818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F930B5-A7FC-4C90-A7DB-6AB6C3E85A23}">
      <dsp:nvSpPr>
        <dsp:cNvPr id="0" name=""/>
        <dsp:cNvSpPr/>
      </dsp:nvSpPr>
      <dsp:spPr>
        <a:xfrm>
          <a:off x="4925022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482A1E-3356-492B-A8EC-4BBB3C371647}">
      <dsp:nvSpPr>
        <dsp:cNvPr id="0" name=""/>
        <dsp:cNvSpPr/>
      </dsp:nvSpPr>
      <dsp:spPr>
        <a:xfrm>
          <a:off x="5035226" y="573972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06FA85-B35D-48FA-A13D-53B49C837F60}">
      <dsp:nvSpPr>
        <dsp:cNvPr id="0" name=""/>
        <dsp:cNvSpPr/>
      </dsp:nvSpPr>
      <dsp:spPr>
        <a:xfrm>
          <a:off x="5145430" y="65215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2DB943-FF60-4944-8BCB-96C41D003102}">
      <dsp:nvSpPr>
        <dsp:cNvPr id="0" name=""/>
        <dsp:cNvSpPr/>
      </dsp:nvSpPr>
      <dsp:spPr>
        <a:xfrm>
          <a:off x="5256097" y="730328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20D42A-FA9E-45E5-A2A2-B9F965284C47}">
      <dsp:nvSpPr>
        <dsp:cNvPr id="0" name=""/>
        <dsp:cNvSpPr/>
      </dsp:nvSpPr>
      <dsp:spPr>
        <a:xfrm>
          <a:off x="5035226" y="739096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5D7F54-36EE-4989-8B66-D55AB41BF5F0}">
      <dsp:nvSpPr>
        <dsp:cNvPr id="0" name=""/>
        <dsp:cNvSpPr/>
      </dsp:nvSpPr>
      <dsp:spPr>
        <a:xfrm>
          <a:off x="5035226" y="904220"/>
          <a:ext cx="77328" cy="7732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46221D-DB2D-4142-A791-FA43F5A2EAA6}">
      <dsp:nvSpPr>
        <dsp:cNvPr id="0" name=""/>
        <dsp:cNvSpPr/>
      </dsp:nvSpPr>
      <dsp:spPr>
        <a:xfrm>
          <a:off x="2701263" y="3899047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1 Revolução Industrial</a:t>
          </a:r>
        </a:p>
      </dsp:txBody>
      <dsp:txXfrm>
        <a:off x="2723055" y="3920839"/>
        <a:ext cx="1621052" cy="402836"/>
      </dsp:txXfrm>
    </dsp:sp>
    <dsp:sp modelId="{8385BFBA-0494-4A5E-AF9D-78E871303A51}">
      <dsp:nvSpPr>
        <dsp:cNvPr id="0" name=""/>
        <dsp:cNvSpPr/>
      </dsp:nvSpPr>
      <dsp:spPr>
        <a:xfrm>
          <a:off x="2239841" y="3461212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007D9A-78AA-4CB5-8B0E-15C86E3D823D}">
      <dsp:nvSpPr>
        <dsp:cNvPr id="0" name=""/>
        <dsp:cNvSpPr/>
      </dsp:nvSpPr>
      <dsp:spPr>
        <a:xfrm>
          <a:off x="4195499" y="3360201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2 Revolução Industrial</a:t>
          </a:r>
        </a:p>
      </dsp:txBody>
      <dsp:txXfrm>
        <a:off x="4217291" y="3381993"/>
        <a:ext cx="1621052" cy="402836"/>
      </dsp:txXfrm>
    </dsp:sp>
    <dsp:sp modelId="{59D97162-56BB-43B2-8D1C-03FA85A16187}">
      <dsp:nvSpPr>
        <dsp:cNvPr id="0" name=""/>
        <dsp:cNvSpPr/>
      </dsp:nvSpPr>
      <dsp:spPr>
        <a:xfrm>
          <a:off x="3734078" y="2922366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EEDE19-A8A3-48B2-911E-913F2C52B286}">
      <dsp:nvSpPr>
        <dsp:cNvPr id="0" name=""/>
        <dsp:cNvSpPr/>
      </dsp:nvSpPr>
      <dsp:spPr>
        <a:xfrm>
          <a:off x="4831719" y="25104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3 Revolução Industrial</a:t>
          </a:r>
        </a:p>
      </dsp:txBody>
      <dsp:txXfrm>
        <a:off x="4853511" y="2532261"/>
        <a:ext cx="1621052" cy="402836"/>
      </dsp:txXfrm>
    </dsp:sp>
    <dsp:sp modelId="{1B01D028-A2E9-47FC-86C9-8DC4BCC1506D}">
      <dsp:nvSpPr>
        <dsp:cNvPr id="0" name=""/>
        <dsp:cNvSpPr/>
      </dsp:nvSpPr>
      <dsp:spPr>
        <a:xfrm>
          <a:off x="4370298" y="20726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BC1DB4-4910-4ECC-8CD0-B70A2FD2A62A}">
      <dsp:nvSpPr>
        <dsp:cNvPr id="0" name=""/>
        <dsp:cNvSpPr/>
      </dsp:nvSpPr>
      <dsp:spPr>
        <a:xfrm>
          <a:off x="5110934" y="1498169"/>
          <a:ext cx="1664636" cy="4464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2348" tIns="41910" rIns="41910" bIns="41910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 dirty="0"/>
            <a:t>4 Revolução Industrial</a:t>
          </a:r>
        </a:p>
      </dsp:txBody>
      <dsp:txXfrm>
        <a:off x="5132726" y="1519961"/>
        <a:ext cx="1621052" cy="402836"/>
      </dsp:txXfrm>
    </dsp:sp>
    <dsp:sp modelId="{2FB5BE63-FCBF-4040-B6A0-5C9FA7176D36}">
      <dsp:nvSpPr>
        <dsp:cNvPr id="0" name=""/>
        <dsp:cNvSpPr/>
      </dsp:nvSpPr>
      <dsp:spPr>
        <a:xfrm>
          <a:off x="4649512" y="1060334"/>
          <a:ext cx="771891" cy="771919"/>
        </a:xfrm>
        <a:prstGeom prst="ellipse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59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24789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538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61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5893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7820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pt-BR" altLang="pt-BR"/>
              <a:t>A história da evolução da indústria passou por três períodos de grande revolução tecnológica. A primeira Revolução Industrial iniciada no século 18 é caracterizada pelo aperfeiçoamento da máquina a vapor e pelos métodos de produção mecânica. </a:t>
            </a:r>
          </a:p>
          <a:p>
            <a:pPr>
              <a:spcBef>
                <a:spcPct val="0"/>
              </a:spcBef>
            </a:pPr>
            <a:r>
              <a:rPr lang="pt-BR" altLang="pt-BR"/>
              <a:t>A primeira revolução industrial durou aproximadamente 200 anos (1712-1913), quando então Henry Ford criou a linha de produção (</a:t>
            </a:r>
            <a:r>
              <a:rPr lang="pt-BR" altLang="pt-BR" i="1"/>
              <a:t>assembly line</a:t>
            </a:r>
            <a:r>
              <a:rPr lang="pt-BR" altLang="pt-BR"/>
              <a:t>) e deu início à segunda Revolução Industrial, caracterizada pelo uso da eletricidade e da produção em massa, reduzindo custos e popularizando os produtos. </a:t>
            </a:r>
          </a:p>
          <a:p>
            <a:pPr>
              <a:spcBef>
                <a:spcPct val="0"/>
              </a:spcBef>
            </a:pPr>
            <a:r>
              <a:rPr lang="pt-BR" altLang="pt-BR"/>
              <a:t>Esse segundo período durou próximo de 60 anos (1913-1969). Após, os países desenvolvidos entraram na era da automação, com o uso das Tecnologias de Informação e Comunicação (TIC), sendo essa a terceira Revolução Industrial, que foi a implantação de computadores no chão-de-fábrica, com a utilização de controles eletrônicos programáveis (PLC), sensores e dispositivos capazes de gerenciar uma grande quantidade de variáveis de produção, o que permitiu a tomada de decisões de controle de dispositivos de forma autônoma. O impacto foi a elevação da qualidade dos produtos, o aumento da produção, a gestão dos custos e a elevação da segurança na produção. </a:t>
            </a:r>
          </a:p>
          <a:p>
            <a:pPr>
              <a:spcBef>
                <a:spcPct val="0"/>
              </a:spcBef>
            </a:pPr>
            <a:r>
              <a:rPr lang="pt-BR" altLang="pt-BR"/>
              <a:t>A terceira Revolução Industrial durou cerca de 40 anos (1969-2010). Estes intervalos vêm diminuindo, com o início de uma nova era, a quarta Revolução Industrial, cujo maior protagonista é a Internet, já consolidada como um grande canal de comunicação convergente de todas as tecnologias. Observa-se agora sua inserção na indústria com seus conceitos, adaptados a máquinas e equipamentos. Estamos vivendo uma transição entre a Terceira Revolução e a Quarta Revolução Industrial e, para que se estabeleça um caminho para a implantação, é importante entender este momento.</a:t>
            </a:r>
          </a:p>
          <a:p>
            <a:pPr>
              <a:spcBef>
                <a:spcPct val="0"/>
              </a:spcBef>
            </a:pPr>
            <a:r>
              <a:rPr lang="pt-BR" altLang="pt-BR"/>
              <a:t>Essa nova era está se consolidando por meio da Plataforma Indústria 4.0, que iniciou suas primeiras discussões na Alemanha em 2012, principalmente na ACATECH (Academia Alemã de Ciência e Engenharia), de forma a manter o país competitivo na indústria de manufatura. É o resultado da retomada de investimentos em novas plantas industriais em um novo patamar utilizando os Sistemas Ciberfísicos (Cyber-Physical Systems - CPS) e de programas de manufatura avançada.</a:t>
            </a:r>
          </a:p>
          <a:p>
            <a:pPr>
              <a:spcBef>
                <a:spcPct val="0"/>
              </a:spcBef>
            </a:pPr>
            <a:endParaRPr lang="pt-BR" altLang="pt-BR"/>
          </a:p>
        </p:txBody>
      </p:sp>
      <p:sp>
        <p:nvSpPr>
          <p:cNvPr id="276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fld id="{9C901742-12D3-4EF3-A9F7-351F16F3F1D1}" type="slidenum">
              <a:rPr lang="pt-BR" altLang="pt-BR"/>
              <a:pPr eaLnBrk="1" hangingPunct="1"/>
              <a:t>72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216894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25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31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 https://www.google.com/search?q=sklearn+methods&amp;tbm=isch&amp;ved=2ahUKEwjqt_DJm-fzAhXzOLkGHSqABYoQ2-cCegQIABAA&amp;oq=sklearn+methods&amp;gs_lcp=CgNpbWcQAzoHCCMQ7wMQJzoFCAAQgAQ6BggAEAcQHjoECAAQHjoECAAQEzoICAAQCBAeEBNQxcoDWNzjA2CH5gNoAHAAeACAAYcBiAGUCJIBAzEuOJgBAKABAaoBC2d3cy13aXotaW1nwAEB&amp;sclient=img&amp;ei=z4B3YaqUFvPx5OUPqoCW0Ag&amp;bih=545&amp;biw=1242&amp;hl=pt-BR#imgrc=DlAdRfH2oLpDWM&amp;imgdii=7r3kWy846hLOz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1200" b="1" dirty="0">
                <a:latin typeface="Arial Narrow" pitchFamily="34" charset="0"/>
              </a:rPr>
              <a:t>Percepção: </a:t>
            </a:r>
            <a:r>
              <a:rPr lang="pt-BR" sz="1200" dirty="0">
                <a:latin typeface="Arial Narrow" pitchFamily="34" charset="0"/>
              </a:rPr>
              <a:t>sistema de visão</a:t>
            </a:r>
          </a:p>
          <a:p>
            <a:r>
              <a:rPr lang="pt-BR" sz="1200" b="1" dirty="0">
                <a:latin typeface="Arial Narrow" pitchFamily="34" charset="0"/>
              </a:rPr>
              <a:t>Regras de trânsito: </a:t>
            </a:r>
            <a:r>
              <a:rPr lang="pt-BR" sz="1200" dirty="0">
                <a:latin typeface="Arial Narrow" pitchFamily="34" charset="0"/>
              </a:rPr>
              <a:t>análise dos sinais de trânsito</a:t>
            </a:r>
          </a:p>
          <a:p>
            <a:r>
              <a:rPr lang="pt-BR" sz="1200" b="1" dirty="0">
                <a:latin typeface="Arial Narrow" pitchFamily="34" charset="0"/>
              </a:rPr>
              <a:t>Diagnóstico: </a:t>
            </a:r>
            <a:r>
              <a:rPr lang="pt-BR" sz="1200" dirty="0">
                <a:latin typeface="Arial Narrow" pitchFamily="34" charset="0"/>
              </a:rPr>
              <a:t>verificação da funcionalidade do sistema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509BA4C3-01B3-4125-AEEC-63F828643E52}" type="slidenum">
              <a:rPr lang="pt-BR" smtClean="0"/>
              <a:pPr/>
              <a:t>36</a:t>
            </a:fld>
            <a:endParaRPr lang="pt-BR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08/12/2022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5D2424AC-9D62-434F-B574-09C88D88B19E}" type="datetime1">
              <a:rPr lang="pt-BR" smtClean="0"/>
              <a:pPr/>
              <a:t>08/12/2022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jpeg"/><Relationship Id="rId5" Type="http://schemas.openxmlformats.org/officeDocument/2006/relationships/image" Target="../media/image43.pn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9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7.png"/><Relationship Id="rId5" Type="http://schemas.openxmlformats.org/officeDocument/2006/relationships/image" Target="../media/image86.jpeg"/><Relationship Id="rId4" Type="http://schemas.openxmlformats.org/officeDocument/2006/relationships/image" Target="../media/image8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0.jpeg"/><Relationship Id="rId4" Type="http://schemas.openxmlformats.org/officeDocument/2006/relationships/image" Target="../media/image8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3.xml"/><Relationship Id="rId1" Type="http://schemas.openxmlformats.org/officeDocument/2006/relationships/video" Target="NULL" TargetMode="External"/><Relationship Id="rId6" Type="http://schemas.openxmlformats.org/officeDocument/2006/relationships/image" Target="../media/image67.png"/><Relationship Id="rId5" Type="http://schemas.openxmlformats.org/officeDocument/2006/relationships/image" Target="../media/image66.jpeg"/><Relationship Id="rId4" Type="http://schemas.openxmlformats.org/officeDocument/2006/relationships/image" Target="../media/image10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71.png"/><Relationship Id="rId7" Type="http://schemas.openxmlformats.org/officeDocument/2006/relationships/hyperlink" Target="http://jacobsschool.ucsd.edu/news/news_releases/release.sfe?id=1883" TargetMode="External"/><Relationship Id="rId2" Type="http://schemas.openxmlformats.org/officeDocument/2006/relationships/slideLayout" Target="../slideLayouts/slideLayout13.xml"/><Relationship Id="rId1" Type="http://schemas.openxmlformats.org/officeDocument/2006/relationships/video" Target="NULL" TargetMode="External"/><Relationship Id="rId6" Type="http://schemas.openxmlformats.org/officeDocument/2006/relationships/image" Target="../media/image110.jpeg"/><Relationship Id="rId11" Type="http://schemas.openxmlformats.org/officeDocument/2006/relationships/image" Target="../media/image114.jpeg"/><Relationship Id="rId5" Type="http://schemas.openxmlformats.org/officeDocument/2006/relationships/image" Target="../media/image109.png"/><Relationship Id="rId10" Type="http://schemas.openxmlformats.org/officeDocument/2006/relationships/image" Target="../media/image113.png"/><Relationship Id="rId4" Type="http://schemas.openxmlformats.org/officeDocument/2006/relationships/hyperlink" Target="https://www.facebook.com/playgroundenglish/videos/538920679774600/" TargetMode="External"/><Relationship Id="rId9" Type="http://schemas.openxmlformats.org/officeDocument/2006/relationships/image" Target="../media/image11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1.png"/><Relationship Id="rId4" Type="http://schemas.openxmlformats.org/officeDocument/2006/relationships/image" Target="../media/image120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gi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7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jpe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11" Type="http://schemas.openxmlformats.org/officeDocument/2006/relationships/image" Target="../media/image143.png"/><Relationship Id="rId5" Type="http://schemas.openxmlformats.org/officeDocument/2006/relationships/image" Target="../media/image137.jpeg"/><Relationship Id="rId10" Type="http://schemas.openxmlformats.org/officeDocument/2006/relationships/image" Target="../media/image142.png"/><Relationship Id="rId4" Type="http://schemas.openxmlformats.org/officeDocument/2006/relationships/image" Target="../media/image71.png"/><Relationship Id="rId9" Type="http://schemas.openxmlformats.org/officeDocument/2006/relationships/image" Target="../media/image1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35.jpe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1.png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gif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175.jpe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74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173.jpe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eg"/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e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86.png"/><Relationship Id="rId4" Type="http://schemas.openxmlformats.org/officeDocument/2006/relationships/image" Target="../media/image1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jpeg"/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0.png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1.jpeg"/><Relationship Id="rId4" Type="http://schemas.openxmlformats.org/officeDocument/2006/relationships/image" Target="../media/image200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3.jpe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8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Introdução ao</a:t>
            </a:r>
            <a:endParaRPr sz="4000" b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797043" y="985721"/>
            <a:ext cx="637422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Por meio do </a:t>
            </a:r>
            <a:r>
              <a:rPr lang="pt-BR" sz="2200" b="1" dirty="0">
                <a:latin typeface="Arial Narrow" pitchFamily="34" charset="0"/>
              </a:rPr>
              <a:t>ML</a:t>
            </a:r>
            <a:r>
              <a:rPr lang="pt-BR" sz="2200" dirty="0">
                <a:latin typeface="Arial Narrow" pitchFamily="34" charset="0"/>
              </a:rPr>
              <a:t> obtemos (ou não) uma </a:t>
            </a:r>
            <a:r>
              <a:rPr lang="pt-BR" sz="2200" b="1" dirty="0">
                <a:latin typeface="Arial Narrow" pitchFamily="34" charset="0"/>
              </a:rPr>
              <a:t>IA</a:t>
            </a:r>
            <a:r>
              <a:rPr lang="pt-BR" sz="2200" dirty="0">
                <a:latin typeface="Arial Narrow" pitchFamily="34" charset="0"/>
              </a:rPr>
              <a:t> </a:t>
            </a:r>
            <a:r>
              <a:rPr lang="pt-BR" sz="2200" dirty="0" err="1">
                <a:latin typeface="Arial Narrow" pitchFamily="34" charset="0"/>
              </a:rPr>
              <a:t>restrista</a:t>
            </a:r>
            <a:r>
              <a:rPr lang="pt-BR" sz="2200" dirty="0">
                <a:latin typeface="Arial Narrow" pitchFamily="34" charset="0"/>
              </a:rPr>
              <a:t>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qual a Relação entre ML e IA?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95236" name="Picture 4" descr="Aprendizado de máquina - ícones de educação grát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319" y="1403879"/>
            <a:ext cx="2947987" cy="2947988"/>
          </a:xfrm>
          <a:prstGeom prst="rect">
            <a:avLst/>
          </a:prstGeom>
          <a:noFill/>
        </p:spPr>
      </p:pic>
      <p:sp>
        <p:nvSpPr>
          <p:cNvPr id="19" name="Retângulo de cantos arredondados 18"/>
          <p:cNvSpPr/>
          <p:nvPr/>
        </p:nvSpPr>
        <p:spPr>
          <a:xfrm>
            <a:off x="160844" y="2353722"/>
            <a:ext cx="2624667" cy="11176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b="1" dirty="0">
                <a:solidFill>
                  <a:srgbClr val="FF0000"/>
                </a:solidFill>
              </a:rPr>
              <a:t>Aprendizado de Máquina </a:t>
            </a:r>
          </a:p>
          <a:p>
            <a:pPr algn="ctr"/>
            <a:r>
              <a:rPr lang="pt-BR" sz="1800" b="1" dirty="0"/>
              <a:t>(Treinamento)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2921000" y="2700867"/>
            <a:ext cx="575733" cy="440266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Retângulo de cantos arredondados 21"/>
          <p:cNvSpPr/>
          <p:nvPr/>
        </p:nvSpPr>
        <p:spPr>
          <a:xfrm>
            <a:off x="5892799" y="4402667"/>
            <a:ext cx="2921000" cy="55033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FF0000"/>
                </a:solidFill>
              </a:rPr>
              <a:t>Inteligência Artificial </a:t>
            </a:r>
          </a:p>
        </p:txBody>
      </p:sp>
      <p:pic>
        <p:nvPicPr>
          <p:cNvPr id="95240" name="Picture 8" descr="Download Deep Learning Icon | Becris Lineal Color Styl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9972" y="1739901"/>
            <a:ext cx="2391834" cy="23918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tângulo de cantos arredondados 15"/>
          <p:cNvSpPr/>
          <p:nvPr/>
        </p:nvSpPr>
        <p:spPr>
          <a:xfrm>
            <a:off x="788383" y="1758442"/>
            <a:ext cx="3429024" cy="25181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859820" y="1843978"/>
            <a:ext cx="3286148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900" dirty="0">
                <a:latin typeface="Arial Narrow" pitchFamily="34" charset="0"/>
              </a:rPr>
              <a:t>O objetivo do aprendizado de máquina (ou 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b="1" i="1" dirty="0">
                <a:latin typeface="Arial Narrow" pitchFamily="34" charset="0"/>
              </a:rPr>
              <a:t>machine </a:t>
            </a:r>
            <a:r>
              <a:rPr lang="pt-BR" sz="1900" b="1" i="1" dirty="0" err="1">
                <a:latin typeface="Arial Narrow" pitchFamily="34" charset="0"/>
              </a:rPr>
              <a:t>learning</a:t>
            </a:r>
            <a:r>
              <a:rPr lang="pt-BR" sz="1900" i="1" dirty="0">
                <a:latin typeface="Arial Narrow" pitchFamily="34" charset="0"/>
              </a:rPr>
              <a:t>"</a:t>
            </a:r>
            <a:r>
              <a:rPr lang="pt-BR" sz="1900" dirty="0">
                <a:latin typeface="Arial Narrow" pitchFamily="34" charset="0"/>
              </a:rPr>
              <a:t>) é programar computadores para aprender um determinado comportamento ou padrão automaticamente a partir de exemplos ou observações.</a:t>
            </a:r>
          </a:p>
          <a:p>
            <a:pPr algn="ctr"/>
            <a:r>
              <a:rPr lang="pt-BR" sz="1900" b="1" dirty="0">
                <a:latin typeface="Arial Narrow" pitchFamily="34" charset="0"/>
              </a:rPr>
              <a:t>DATASETS</a:t>
            </a:r>
          </a:p>
        </p:txBody>
      </p:sp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40007" y="1786467"/>
            <a:ext cx="4261068" cy="32355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00928" y="1553758"/>
            <a:ext cx="1643073" cy="1232306"/>
          </a:xfrm>
          <a:prstGeom prst="rect">
            <a:avLst/>
          </a:prstGeom>
          <a:noFill/>
        </p:spPr>
      </p:pic>
      <p:cxnSp>
        <p:nvCxnSpPr>
          <p:cNvPr id="18" name="Conector angulado 17"/>
          <p:cNvCxnSpPr/>
          <p:nvPr/>
        </p:nvCxnSpPr>
        <p:spPr>
          <a:xfrm>
            <a:off x="1025236" y="4357255"/>
            <a:ext cx="6118532" cy="62552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/>
          <p:cNvSpPr txBox="1"/>
          <p:nvPr/>
        </p:nvSpPr>
        <p:spPr>
          <a:xfrm>
            <a:off x="797044" y="985721"/>
            <a:ext cx="492922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Dependente de uma base de conhecimento...</a:t>
            </a:r>
          </a:p>
        </p:txBody>
      </p:sp>
      <p:sp>
        <p:nvSpPr>
          <p:cNvPr id="2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o que é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Artificial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Restrita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12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Aprendizado de Máquina 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745068"/>
            <a:ext cx="9144001" cy="4398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97115" y="126720"/>
            <a:ext cx="1643073" cy="1232306"/>
          </a:xfrm>
          <a:prstGeom prst="rect">
            <a:avLst/>
          </a:prstGeom>
          <a:noFill/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 de Aprendizado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5" name="Retângulo 14"/>
          <p:cNvSpPr/>
          <p:nvPr/>
        </p:nvSpPr>
        <p:spPr>
          <a:xfrm>
            <a:off x="0" y="1285866"/>
            <a:ext cx="571472" cy="385763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Inteligência Artificial Restrita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441960" y="1317000"/>
            <a:ext cx="729521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Veículos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Autônomos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15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1295" y="784861"/>
            <a:ext cx="7177416" cy="4358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6" name="Picture 4" descr="Resultado de imagem para LOGO LRM ICMC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0"/>
            <a:ext cx="2214546" cy="1660910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642910" y="696503"/>
            <a:ext cx="2928958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algn="ctr"/>
            <a:r>
              <a:rPr lang="pt-BR" sz="2200" b="1" dirty="0">
                <a:latin typeface="Arial Narrow" pitchFamily="34" charset="0"/>
              </a:rPr>
              <a:t>Trabalho de doutorado: </a:t>
            </a:r>
            <a:r>
              <a:rPr lang="pt-BR" sz="2200" dirty="0">
                <a:latin typeface="Arial Narrow" pitchFamily="34" charset="0"/>
              </a:rPr>
              <a:t>Diego Renan Bruno</a:t>
            </a:r>
          </a:p>
          <a:p>
            <a:endParaRPr lang="pt-BR" dirty="0"/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Pesquisa em Veículos - ADAS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154718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285866"/>
            <a:ext cx="4010025" cy="2207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6750" name="AutoShape 14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6752" name="AutoShape 16" descr="Resultado de imagem para waymo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6753" name="Picture 1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62" y="3536164"/>
            <a:ext cx="2324100" cy="1478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571876" y="642924"/>
            <a:ext cx="5572125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294122" y="657934"/>
            <a:ext cx="3111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        Serviço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41" y="1261012"/>
            <a:ext cx="5160160" cy="22322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 descr="Resultado de imagem para LOGO UBER 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493285"/>
            <a:ext cx="3829653" cy="1650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1" name="Picture 7" descr="Imagem relacionad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818341"/>
            <a:ext cx="12192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7286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202982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6216" y="2514600"/>
            <a:ext cx="3857620" cy="2622469"/>
          </a:xfrm>
          <a:prstGeom prst="rect">
            <a:avLst/>
          </a:prstGeom>
          <a:noFill/>
        </p:spPr>
      </p:pic>
      <p:pic>
        <p:nvPicPr>
          <p:cNvPr id="2055" name="Picture 7" descr="Resultado de imagem para carina 1 icmc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20495" y="2507674"/>
            <a:ext cx="4106171" cy="2635828"/>
          </a:xfrm>
          <a:prstGeom prst="rect">
            <a:avLst/>
          </a:prstGeom>
          <a:noFill/>
        </p:spPr>
      </p:pic>
      <p:sp>
        <p:nvSpPr>
          <p:cNvPr id="19" name="CaixaDeTexto 18"/>
          <p:cNvSpPr txBox="1"/>
          <p:nvPr/>
        </p:nvSpPr>
        <p:spPr>
          <a:xfrm>
            <a:off x="928662" y="2044301"/>
            <a:ext cx="721523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dirty="0">
                <a:latin typeface="Arial Narrow" pitchFamily="34" charset="0"/>
              </a:rPr>
              <a:t>    CARINA 1				      CARINA 2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55122" y="2189820"/>
            <a:ext cx="1428760" cy="1667814"/>
          </a:xfrm>
          <a:prstGeom prst="rect">
            <a:avLst/>
          </a:prstGeom>
          <a:noFill/>
        </p:spPr>
      </p:pic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447308" y="2118774"/>
            <a:ext cx="4696691" cy="3024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4276" name="Picture 4" descr="Resultado de imagem para jacto logo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9256" y="3911213"/>
            <a:ext cx="2889737" cy="11787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Learning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9144000" cy="857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3250" name="Picture 2" descr="Imagem relacionad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46420" y="2139702"/>
            <a:ext cx="4912023" cy="3003798"/>
          </a:xfrm>
          <a:prstGeom prst="rect">
            <a:avLst/>
          </a:prstGeom>
          <a:noFill/>
        </p:spPr>
      </p:pic>
      <p:pic>
        <p:nvPicPr>
          <p:cNvPr id="53252" name="Picture 4" descr="Resultado de imagem para logo scani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3917641"/>
            <a:ext cx="2571768" cy="1118720"/>
          </a:xfrm>
          <a:prstGeom prst="rect">
            <a:avLst/>
          </a:prstGeom>
          <a:noFill/>
        </p:spPr>
      </p:pic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68862" y="2189820"/>
            <a:ext cx="1428760" cy="1667814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Esquema mostrando o funcionamento do sensor de insetos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2596213"/>
            <a:ext cx="7858148" cy="1777656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4" name="Picture 6" descr="Resultado de imagem para logo usp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57224" y="2839643"/>
            <a:ext cx="1428760" cy="1667814"/>
          </a:xfrm>
          <a:prstGeom prst="rect">
            <a:avLst/>
          </a:prstGeom>
          <a:noFill/>
        </p:spPr>
      </p:pic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7529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1288473"/>
            <a:ext cx="3437194" cy="1225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396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25620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sp>
        <p:nvSpPr>
          <p:cNvPr id="107524" name="AutoShape 4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6" name="AutoShape 6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7528" name="AutoShape 8" descr="Laboratório de Inteligência Computacional (LABIC)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9570" name="Picture 2" descr="Projeto da USP contra zika será financiado por agência dos EUA | O TEMP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371601"/>
            <a:ext cx="9144000" cy="407347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na agricultura </a:t>
            </a:r>
          </a:p>
        </p:txBody>
      </p:sp>
      <p:pic>
        <p:nvPicPr>
          <p:cNvPr id="108546" name="Picture 2" descr="Robô substitui agrotóxicos por laser para remover &amp;quot;ervas daninhas&amp;quot;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6"/>
            <a:ext cx="6143636" cy="2718097"/>
          </a:xfrm>
          <a:prstGeom prst="rect">
            <a:avLst/>
          </a:prstGeom>
          <a:noFill/>
        </p:spPr>
      </p:pic>
      <p:pic>
        <p:nvPicPr>
          <p:cNvPr id="108548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1327428"/>
            <a:ext cx="2918426" cy="1232306"/>
          </a:xfrm>
          <a:prstGeom prst="rect">
            <a:avLst/>
          </a:prstGeom>
          <a:noFill/>
        </p:spPr>
      </p:pic>
      <p:pic>
        <p:nvPicPr>
          <p:cNvPr id="108550" name="Picture 6" descr="Laser Png Transparent - Laser Png Transparent PNG - 1000x264 - Free  Download on Nice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69326" y="4014039"/>
            <a:ext cx="4731327" cy="1129461"/>
          </a:xfrm>
          <a:prstGeom prst="rect">
            <a:avLst/>
          </a:prstGeom>
          <a:noFill/>
        </p:spPr>
      </p:pic>
      <p:pic>
        <p:nvPicPr>
          <p:cNvPr id="108552" name="Picture 8" descr="Carbon Robotics - SOSV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364673" y="4145136"/>
            <a:ext cx="2543603" cy="998364"/>
          </a:xfrm>
          <a:prstGeom prst="rect">
            <a:avLst/>
          </a:prstGeom>
          <a:noFill/>
        </p:spPr>
      </p:pic>
      <p:pic>
        <p:nvPicPr>
          <p:cNvPr id="12" name="Picture 4" descr="https://ciclovivo.com.br/wp-content/uploads/2021/09/Carbon-Robotics-ciclovivo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8647" y="2671319"/>
            <a:ext cx="2918426" cy="12323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1026" name="Picture 2" descr="Red Bull Basement Competition - King&amp;#39;s Business Club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" y="1285866"/>
            <a:ext cx="9144001" cy="3857634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pic>
        <p:nvPicPr>
          <p:cNvPr id="95234" name="Picture 2" descr="Red Bull Basement 2019: conheça os projetos finalista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83998"/>
            <a:ext cx="7715272" cy="3859520"/>
          </a:xfrm>
          <a:prstGeom prst="rect">
            <a:avLst/>
          </a:prstGeom>
          <a:noFill/>
        </p:spPr>
      </p:pic>
      <p:sp>
        <p:nvSpPr>
          <p:cNvPr id="12" name="Retângulo 11"/>
          <p:cNvSpPr/>
          <p:nvPr/>
        </p:nvSpPr>
        <p:spPr>
          <a:xfrm>
            <a:off x="7715272" y="1285866"/>
            <a:ext cx="1428728" cy="3857634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Picture 4" descr="Molde Vazado Logotipo Red Bull Para Pinturas E Aerografias | Mercado Livre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49598" y="1881588"/>
            <a:ext cx="1394435" cy="696521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785786" y="71869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Trabalhos Realizados  </a:t>
            </a:r>
          </a:p>
        </p:txBody>
      </p:sp>
      <p:pic>
        <p:nvPicPr>
          <p:cNvPr id="54276" name="Picture 4" descr="O cão-guia robótico pode ser uma realidade nas ruas brasileiras em breve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186055" y="3074555"/>
            <a:ext cx="2957945" cy="1971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14379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2566" y="784717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Cão-guia Robótico V2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7"/>
            <a:ext cx="89297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i="1" dirty="0">
                <a:latin typeface="Arial Narrow" pitchFamily="34" charset="0"/>
              </a:rPr>
              <a:t>Hardware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en-US" sz="2400" b="1" dirty="0">
                <a:latin typeface="Arial Narrow" pitchFamily="34" charset="0"/>
              </a:rPr>
              <a:t>  </a:t>
            </a:r>
            <a:r>
              <a:rPr lang="en-US" sz="2400" b="1" dirty="0" err="1">
                <a:latin typeface="Arial Narrow" pitchFamily="34" charset="0"/>
              </a:rPr>
              <a:t>Controle</a:t>
            </a:r>
            <a:r>
              <a:rPr lang="en-US" sz="2400" b="1" dirty="0">
                <a:latin typeface="Arial Narrow" pitchFamily="34" charset="0"/>
              </a:rPr>
              <a:t> </a:t>
            </a:r>
          </a:p>
          <a:p>
            <a:pPr>
              <a:buFont typeface="Arial" pitchFamily="34" charset="0"/>
              <a:buChar char="•"/>
            </a:pPr>
            <a:r>
              <a:rPr lang="pt-BR" sz="2400" b="1" dirty="0">
                <a:latin typeface="Arial Narrow" pitchFamily="34" charset="0"/>
              </a:rPr>
              <a:t>  Visão Computacional</a:t>
            </a:r>
            <a:endParaRPr lang="en-US" sz="2400" b="1" dirty="0">
              <a:latin typeface="Arial Narrow" pitchFamily="34" charset="0"/>
            </a:endParaRPr>
          </a:p>
          <a:p>
            <a:endParaRPr lang="en-US" sz="2400" dirty="0">
              <a:latin typeface="Arial Narrow" pitchFamily="34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106" y="2625329"/>
            <a:ext cx="8940894" cy="2175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8" name="Picture 4" descr="Resultado de imagem para logo red bull png basement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51753" y="682648"/>
            <a:ext cx="3643338" cy="2131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5571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750081"/>
            <a:ext cx="7872410" cy="696521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b="1" dirty="0">
                <a:latin typeface="Arial Narrow" pitchFamily="34" charset="0"/>
              </a:rPr>
              <a:t>Dataset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460"/>
            <a:ext cx="9144000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14282" y="1467818"/>
            <a:ext cx="89297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>
                <a:latin typeface="Arial Narrow" pitchFamily="34" charset="0"/>
              </a:rPr>
              <a:t>Transfer Learning: </a:t>
            </a:r>
            <a:r>
              <a:rPr lang="en-US" sz="2400" i="1" dirty="0">
                <a:latin typeface="Arial Narrow" pitchFamily="34" charset="0"/>
              </a:rPr>
              <a:t>Dataset </a:t>
            </a:r>
            <a:r>
              <a:rPr lang="en-US" sz="2400" dirty="0">
                <a:latin typeface="Arial Narrow" pitchFamily="34" charset="0"/>
              </a:rPr>
              <a:t>de </a:t>
            </a:r>
            <a:r>
              <a:rPr lang="en-US" sz="2400" dirty="0" err="1">
                <a:latin typeface="Arial Narrow" pitchFamily="34" charset="0"/>
              </a:rPr>
              <a:t>treinamento</a:t>
            </a:r>
            <a:r>
              <a:rPr lang="en-US" sz="2400" dirty="0">
                <a:latin typeface="Arial Narrow" pitchFamily="34" charset="0"/>
              </a:rPr>
              <a:t> </a:t>
            </a:r>
            <a:r>
              <a:rPr lang="en-US" sz="2400" dirty="0" err="1">
                <a:latin typeface="Arial Narrow" pitchFamily="34" charset="0"/>
              </a:rPr>
              <a:t>para</a:t>
            </a:r>
            <a:r>
              <a:rPr lang="en-US" sz="2400" dirty="0">
                <a:latin typeface="Arial Narrow" pitchFamily="34" charset="0"/>
              </a:rPr>
              <a:t> o </a:t>
            </a:r>
            <a:r>
              <a:rPr lang="en-US" sz="2400" dirty="0" err="1">
                <a:latin typeface="Arial Narrow" pitchFamily="34" charset="0"/>
              </a:rPr>
              <a:t>sistema</a:t>
            </a:r>
            <a:r>
              <a:rPr lang="en-US" sz="2400" b="1" i="1" dirty="0">
                <a:latin typeface="Arial Narrow" pitchFamily="34" charset="0"/>
              </a:rPr>
              <a:t> </a:t>
            </a:r>
            <a:endParaRPr lang="en-US" sz="2400" dirty="0">
              <a:latin typeface="Arial Narrow" pitchFamily="34" charset="0"/>
            </a:endParaRPr>
          </a:p>
        </p:txBody>
      </p:sp>
      <p:pic>
        <p:nvPicPr>
          <p:cNvPr id="30722" name="Picture 2" descr="Resultado de imagem para orelhÃ£o public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2018859"/>
            <a:ext cx="3042068" cy="1875248"/>
          </a:xfrm>
          <a:prstGeom prst="rect">
            <a:avLst/>
          </a:prstGeom>
          <a:noFill/>
        </p:spPr>
      </p:pic>
      <p:pic>
        <p:nvPicPr>
          <p:cNvPr id="30725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00364" y="2018859"/>
            <a:ext cx="3528118" cy="1875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6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17632" y="2018859"/>
            <a:ext cx="2826368" cy="1893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CaixaDeTexto 17"/>
          <p:cNvSpPr txBox="1"/>
          <p:nvPr/>
        </p:nvSpPr>
        <p:spPr>
          <a:xfrm>
            <a:off x="928662" y="3911213"/>
            <a:ext cx="7715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150 imagens                     100 imagens                       300 imagens</a:t>
            </a:r>
          </a:p>
        </p:txBody>
      </p:sp>
    </p:spTree>
    <p:extLst>
      <p:ext uri="{BB962C8B-B14F-4D97-AF65-F5344CB8AC3E}">
        <p14:creationId xmlns:p14="http://schemas.microsoft.com/office/powerpoint/2010/main" val="3822766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43570" y="2893222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714494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8" name="Conector de seta reta 17"/>
          <p:cNvCxnSpPr/>
          <p:nvPr/>
        </p:nvCxnSpPr>
        <p:spPr>
          <a:xfrm rot="10800000" flipV="1">
            <a:off x="4585856" y="3589741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Espaço Reservado para Conteúdo 2"/>
          <p:cNvSpPr>
            <a:spLocks noGrp="1"/>
          </p:cNvSpPr>
          <p:nvPr>
            <p:ph idx="1"/>
          </p:nvPr>
        </p:nvSpPr>
        <p:spPr>
          <a:xfrm>
            <a:off x="311700" y="1152475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Câmera estéreo 3D: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Imagem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	Imagem 2D – (para reconhecimento)</a:t>
            </a:r>
          </a:p>
          <a:p>
            <a:pPr>
              <a:buNone/>
            </a:pPr>
            <a:endParaRPr lang="pt-BR" sz="2200" dirty="0">
              <a:solidFill>
                <a:schemeClr val="tx1"/>
              </a:solidFill>
              <a:latin typeface="Arial Narrow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LIDAR  - </a:t>
            </a:r>
            <a:r>
              <a:rPr lang="pt-BR" sz="2000" b="1" i="1" dirty="0">
                <a:solidFill>
                  <a:schemeClr val="tx1"/>
                </a:solidFill>
                <a:latin typeface="Arial Narrow" pitchFamily="34" charset="0"/>
              </a:rPr>
              <a:t>Velodyne </a:t>
            </a: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HDL- 32E: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Nuvem de pontos 3D – (para detecção)</a:t>
            </a:r>
          </a:p>
          <a:p>
            <a:pPr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      Fator de refletância dos objetos placas</a:t>
            </a:r>
          </a:p>
        </p:txBody>
      </p:sp>
      <p:cxnSp>
        <p:nvCxnSpPr>
          <p:cNvPr id="20" name="Conector de seta reta 19"/>
          <p:cNvCxnSpPr/>
          <p:nvPr/>
        </p:nvCxnSpPr>
        <p:spPr>
          <a:xfrm rot="10800000" flipV="1">
            <a:off x="4287983" y="2135014"/>
            <a:ext cx="1986409" cy="20640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Sensoriamento: Dados gerados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375306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7078663" y="357504"/>
            <a:ext cx="1317439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220072" y="4407954"/>
            <a:ext cx="1296144" cy="4688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13929"/>
            <a:ext cx="8783809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Fusão de Sensores para Visão Computacional:</a:t>
            </a:r>
          </a:p>
          <a:p>
            <a:pPr>
              <a:buNone/>
            </a:pPr>
            <a:endParaRPr lang="pt-BR" sz="2200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29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Imagem relacionad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1089" y="1319196"/>
            <a:ext cx="2542886" cy="1339463"/>
          </a:xfrm>
          <a:prstGeom prst="rect">
            <a:avLst/>
          </a:prstGeom>
          <a:noFill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69139" y="2941947"/>
            <a:ext cx="3357586" cy="1001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4" name="Conector de seta reta 13"/>
          <p:cNvCxnSpPr>
            <a:cxnSpLocks/>
          </p:cNvCxnSpPr>
          <p:nvPr/>
        </p:nvCxnSpPr>
        <p:spPr>
          <a:xfrm flipV="1">
            <a:off x="4681089" y="2118034"/>
            <a:ext cx="911402" cy="3344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sultado de imagem para lidar vision">
            <a:extLst>
              <a:ext uri="{FF2B5EF4-FFF2-40B4-BE49-F238E27FC236}">
                <a16:creationId xmlns:a16="http://schemas.microsoft.com/office/drawing/2014/main" id="{6A5AED2D-D527-4C2B-B95C-FF333BE32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69" y="1565335"/>
            <a:ext cx="4616798" cy="1947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3">
            <a:extLst>
              <a:ext uri="{FF2B5EF4-FFF2-40B4-BE49-F238E27FC236}">
                <a16:creationId xmlns:a16="http://schemas.microsoft.com/office/drawing/2014/main" id="{7B0638E4-970B-4F6D-9329-4AB2FBEDA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06542" y="3682650"/>
            <a:ext cx="2453491" cy="128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327F40F-C082-4AFA-8CB6-84F3C2DC9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1570" y="3682651"/>
            <a:ext cx="2331999" cy="125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7" name="Conector de seta reta 13">
            <a:extLst>
              <a:ext uri="{FF2B5EF4-FFF2-40B4-BE49-F238E27FC236}">
                <a16:creationId xmlns:a16="http://schemas.microsoft.com/office/drawing/2014/main" id="{C5568EB6-DFBF-4A30-ACE0-5EFB49C4983A}"/>
              </a:ext>
            </a:extLst>
          </p:cNvPr>
          <p:cNvCxnSpPr/>
          <p:nvPr/>
        </p:nvCxnSpPr>
        <p:spPr>
          <a:xfrm flipV="1">
            <a:off x="4613916" y="3471373"/>
            <a:ext cx="785818" cy="2143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2843" y="1319196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5" descr="Resultado de imagem para traffic sign stop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11394" y="872836"/>
            <a:ext cx="2061299" cy="1545974"/>
          </a:xfrm>
          <a:prstGeom prst="rect">
            <a:avLst/>
          </a:prstGeom>
          <a:noFill/>
        </p:spPr>
      </p:pic>
      <p:cxnSp>
        <p:nvCxnSpPr>
          <p:cNvPr id="18" name="Conector reto 17"/>
          <p:cNvCxnSpPr/>
          <p:nvPr/>
        </p:nvCxnSpPr>
        <p:spPr>
          <a:xfrm rot="10800000">
            <a:off x="7465239" y="1032698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Conector reto 18"/>
          <p:cNvCxnSpPr/>
          <p:nvPr/>
        </p:nvCxnSpPr>
        <p:spPr>
          <a:xfrm rot="10800000">
            <a:off x="7179487" y="1461326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6876257" y="357504"/>
            <a:ext cx="180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2D Data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136790" y="4407953"/>
            <a:ext cx="137942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800" b="1" dirty="0">
                <a:latin typeface="Arial Narrow" pitchFamily="34" charset="0"/>
              </a:rPr>
              <a:t>3D Data</a:t>
            </a:r>
          </a:p>
        </p:txBody>
      </p:sp>
      <p:sp>
        <p:nvSpPr>
          <p:cNvPr id="2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Sensoriamento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32965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796136" y="1553758"/>
            <a:ext cx="3347864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5580112" y="1759527"/>
            <a:ext cx="3115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Treinamento de sistemas de </a:t>
            </a:r>
            <a:r>
              <a:rPr lang="pt-BR" sz="1800" b="1" dirty="0">
                <a:latin typeface="Arial Narrow" pitchFamily="34" charset="0"/>
              </a:rPr>
              <a:t>Inteligência Artificial</a:t>
            </a:r>
            <a:r>
              <a:rPr lang="pt-BR" sz="1800" dirty="0">
                <a:latin typeface="Arial Narrow" pitchFamily="34" charset="0"/>
              </a:rPr>
              <a:t>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Tomada de decisão com suporte de </a:t>
            </a:r>
            <a:r>
              <a:rPr lang="pt-BR" sz="1800" b="1" dirty="0">
                <a:latin typeface="Arial Narrow" pitchFamily="34" charset="0"/>
              </a:rPr>
              <a:t>base de regras </a:t>
            </a:r>
            <a:r>
              <a:rPr lang="pt-BR" sz="1800" dirty="0">
                <a:latin typeface="Arial Narrow" pitchFamily="34" charset="0"/>
              </a:rPr>
              <a:t>bem definidas;</a:t>
            </a:r>
          </a:p>
          <a:p>
            <a:pPr marL="285750" indent="-285750">
              <a:buFont typeface="Arial" pitchFamily="34" charset="0"/>
              <a:buChar char="•"/>
            </a:pPr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Não toma decisão com base na emoção;</a:t>
            </a:r>
          </a:p>
          <a:p>
            <a:endParaRPr lang="pt-BR" sz="1800" dirty="0">
              <a:latin typeface="Arial Narrow" pitchFamily="34" charset="0"/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pt-BR" sz="1800" dirty="0">
                <a:latin typeface="Arial Narrow" pitchFamily="34" charset="0"/>
              </a:rPr>
              <a:t>Automação para correção e suporte de falhas humanas.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Máquinas que pensam...</a:t>
            </a:r>
          </a:p>
        </p:txBody>
      </p:sp>
      <p:pic>
        <p:nvPicPr>
          <p:cNvPr id="7" name="Picture 2" descr="Resultado de imagem para pensamento  robot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464733"/>
            <a:ext cx="5587657" cy="3651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sultado de imagem para balao de pensamento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049" y="758571"/>
            <a:ext cx="2588987" cy="1738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54787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Extração de </a:t>
            </a:r>
            <a:r>
              <a:rPr lang="pt-BR" sz="2000" b="1" i="1" dirty="0">
                <a:latin typeface="Arial Narrow" pitchFamily="34" charset="0"/>
              </a:rPr>
              <a:t>features</a:t>
            </a:r>
            <a:r>
              <a:rPr lang="pt-BR" sz="2000" b="1" dirty="0">
                <a:latin typeface="Arial Narrow" pitchFamily="34" charset="0"/>
              </a:rPr>
              <a:t> 2D:</a:t>
            </a:r>
          </a:p>
          <a:p>
            <a:pPr>
              <a:buFont typeface="Wingdings" pitchFamily="2" charset="2"/>
              <a:buChar char="Ø"/>
            </a:pPr>
            <a:r>
              <a:rPr lang="pt-BR" sz="2000" b="1" dirty="0">
                <a:latin typeface="Arial Narrow" pitchFamily="34" charset="0"/>
              </a:rPr>
              <a:t>CNN: </a:t>
            </a:r>
            <a:r>
              <a:rPr lang="pt-BR" sz="2000" dirty="0">
                <a:latin typeface="Arial Narrow" pitchFamily="34" charset="0"/>
              </a:rPr>
              <a:t>Aprendem automaticamente a extrair </a:t>
            </a:r>
            <a:r>
              <a:rPr lang="pt-BR" sz="2000" i="1" dirty="0">
                <a:latin typeface="Arial Narrow" pitchFamily="34" charset="0"/>
              </a:rPr>
              <a:t>features</a:t>
            </a:r>
            <a:r>
              <a:rPr lang="pt-BR" sz="2000" dirty="0">
                <a:latin typeface="Arial Narrow" pitchFamily="34" charset="0"/>
              </a:rPr>
              <a:t> em imagens 2D</a:t>
            </a:r>
            <a:endParaRPr lang="pt-BR" sz="2000" b="1" dirty="0">
              <a:latin typeface="Arial Narrow" pitchFamily="34" charset="0"/>
            </a:endParaRP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30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301953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>
                <a:latin typeface="Arial Narrow" pitchFamily="34" charset="0"/>
              </a:rPr>
              <a:t>DCNN – [</a:t>
            </a:r>
            <a:r>
              <a:rPr lang="pt-BR" dirty="0" err="1">
                <a:latin typeface="Arial Narrow" pitchFamily="34" charset="0"/>
              </a:rPr>
              <a:t>TensorFlow</a:t>
            </a:r>
            <a:r>
              <a:rPr lang="pt-BR" dirty="0">
                <a:latin typeface="Arial Narrow" pitchFamily="34" charset="0"/>
              </a:rPr>
              <a:t>]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67345"/>
            <a:ext cx="9039328" cy="22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64088" y="572114"/>
            <a:ext cx="1438692" cy="956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Deep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- </a:t>
            </a:r>
            <a:r>
              <a:rPr lang="pt-BR" sz="36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TensorFlow</a:t>
            </a:r>
            <a:r>
              <a:rPr lang="pt-BR" sz="36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3600" b="1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4692" name="Picture 4" descr="Machine Learning With Python (Learning Path) – Real Python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184632"/>
            <a:ext cx="9144000" cy="3958868"/>
          </a:xfrm>
          <a:prstGeom prst="rect">
            <a:avLst/>
          </a:prstGeom>
          <a:noFill/>
        </p:spPr>
      </p:pic>
      <p:pic>
        <p:nvPicPr>
          <p:cNvPr id="114694" name="Picture 6" descr="File:Scikit learn logo small.svg - Wikimedia Common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143504" y="375031"/>
            <a:ext cx="3848690" cy="1553759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16738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2625329"/>
            <a:ext cx="9144000" cy="1993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6740" name="Picture 4" descr="Pandas Python: vantagens e como começar - Blog - Harv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488" y="910817"/>
            <a:ext cx="5715000" cy="1535907"/>
          </a:xfrm>
          <a:prstGeom prst="rect">
            <a:avLst/>
          </a:prstGeom>
          <a:noFill/>
        </p:spPr>
      </p:pic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9" name="Título 1"/>
          <p:cNvSpPr txBox="1">
            <a:spLocks/>
          </p:cNvSpPr>
          <p:nvPr/>
        </p:nvSpPr>
        <p:spPr>
          <a:xfrm>
            <a:off x="464100" y="5974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32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Bibliotecas de ML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232683"/>
            <a:ext cx="5429288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200" b="1" dirty="0">
                <a:latin typeface="Arial Narrow" pitchFamily="34" charset="0"/>
              </a:rPr>
              <a:t>COLAB</a:t>
            </a:r>
            <a:r>
              <a:rPr lang="pt-BR" sz="2200" dirty="0">
                <a:latin typeface="Arial Narrow" pitchFamily="34" charset="0"/>
              </a:rPr>
              <a:t>: Ferramenta online de </a:t>
            </a:r>
            <a:r>
              <a:rPr lang="pt-BR" sz="2200" i="1" dirty="0">
                <a:latin typeface="Arial Narrow" pitchFamily="34" charset="0"/>
              </a:rPr>
              <a:t>Machine Learning </a:t>
            </a:r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29149"/>
            <a:ext cx="9144000" cy="3049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7524" name="Picture 4" descr="Google Colab: saiba o que é essa ferramenta e como usar! - Blog da Tryb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99860" y="481718"/>
            <a:ext cx="1790700" cy="671513"/>
          </a:xfrm>
          <a:prstGeom prst="rect">
            <a:avLst/>
          </a:prstGeom>
          <a:noFill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na prática?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387495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500034" y="1125130"/>
            <a:ext cx="7958166" cy="1017992"/>
          </a:xfrm>
        </p:spPr>
        <p:txBody>
          <a:bodyPr>
            <a:normAutofit/>
          </a:bodyPr>
          <a:lstStyle/>
          <a:p>
            <a:endParaRPr lang="pt-BR" sz="30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286262"/>
            <a:ext cx="6400800" cy="107157"/>
          </a:xfrm>
        </p:spPr>
        <p:txBody>
          <a:bodyPr>
            <a:normAutofit fontScale="25000" lnSpcReduction="20000"/>
          </a:bodyPr>
          <a:lstStyle/>
          <a:p>
            <a:r>
              <a:rPr lang="pt-BR" sz="22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654599" y="1340852"/>
            <a:ext cx="6143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de placas e semáforos de trânsito </a:t>
            </a: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</p:txBody>
      </p:sp>
      <p:pic>
        <p:nvPicPr>
          <p:cNvPr id="41995" name="Picture 11" descr="http://jornal.usp.br/especial/wp-content/uploads/icmc_ciencias12_scania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640642"/>
            <a:ext cx="1928794" cy="118100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/>
        </p:nvSpPr>
        <p:spPr>
          <a:xfrm>
            <a:off x="739460" y="685896"/>
            <a:ext cx="57864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Contextualização e motivação</a:t>
            </a:r>
          </a:p>
          <a:p>
            <a:endParaRPr lang="pt-B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1803"/>
            <a:ext cx="9144000" cy="3331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5763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11212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32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000" b="1" dirty="0" err="1">
                <a:latin typeface="Arial Narrow" pitchFamily="34" charset="0"/>
              </a:rPr>
              <a:t>Transfer</a:t>
            </a:r>
            <a:r>
              <a:rPr lang="pt-BR" sz="2000" b="1" dirty="0">
                <a:latin typeface="Arial Narrow" pitchFamily="34" charset="0"/>
              </a:rPr>
              <a:t> Learning</a:t>
            </a:r>
          </a:p>
          <a:p>
            <a:pPr>
              <a:buNone/>
            </a:pPr>
            <a:endParaRPr lang="pt-BR" sz="2000" b="1" dirty="0">
              <a:latin typeface="Arial Narrow" pitchFamily="34" charset="0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35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16" name="Retângulo 15"/>
          <p:cNvSpPr/>
          <p:nvPr/>
        </p:nvSpPr>
        <p:spPr>
          <a:xfrm>
            <a:off x="1928794" y="4407954"/>
            <a:ext cx="5143536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err="1">
                <a:latin typeface="Arial Narrow" pitchFamily="34" charset="0"/>
              </a:rPr>
              <a:t>Figura</a:t>
            </a:r>
            <a:r>
              <a:rPr lang="en-US" b="1" dirty="0">
                <a:latin typeface="Arial Narrow" pitchFamily="34" charset="0"/>
              </a:rPr>
              <a:t> 2</a:t>
            </a:r>
            <a:r>
              <a:rPr lang="pt-BR" b="1" dirty="0">
                <a:latin typeface="Arial Narrow" pitchFamily="34" charset="0"/>
              </a:rPr>
              <a:t>: </a:t>
            </a:r>
            <a:r>
              <a:rPr lang="pt-BR" dirty="0" err="1">
                <a:latin typeface="Arial Narrow" pitchFamily="34" charset="0"/>
              </a:rPr>
              <a:t>Transfer</a:t>
            </a:r>
            <a:r>
              <a:rPr lang="pt-BR" dirty="0">
                <a:latin typeface="Arial Narrow" pitchFamily="34" charset="0"/>
              </a:rPr>
              <a:t> Learning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7170" name="Picture 2" descr="Resultado de imagem para deeplab deep le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7844"/>
            <a:ext cx="9144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Resultado de imagem para cortex visual">
            <a:extLst>
              <a:ext uri="{FF2B5EF4-FFF2-40B4-BE49-F238E27FC236}">
                <a16:creationId xmlns:a16="http://schemas.microsoft.com/office/drawing/2014/main" id="{BF8955A4-5CCF-4628-9EE3-0EAC4A1B4B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0431" y="0"/>
            <a:ext cx="2370460" cy="1470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37564" y="439873"/>
            <a:ext cx="1582708" cy="105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CaixaDeTexto 4"/>
          <p:cNvSpPr txBox="1"/>
          <p:nvPr/>
        </p:nvSpPr>
        <p:spPr>
          <a:xfrm>
            <a:off x="5076056" y="1653648"/>
            <a:ext cx="40679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>
                <a:latin typeface="Arial Narrow" pitchFamily="34" charset="0"/>
              </a:rPr>
              <a:t>YOLO - </a:t>
            </a:r>
            <a:r>
              <a:rPr lang="pt-BR" sz="2800" b="1" dirty="0">
                <a:solidFill>
                  <a:srgbClr val="FF0000"/>
                </a:solidFill>
                <a:latin typeface="Arial Narrow" pitchFamily="34" charset="0"/>
              </a:rPr>
              <a:t>VGG</a:t>
            </a:r>
            <a:r>
              <a:rPr lang="pt-BR" sz="2800" b="1" dirty="0">
                <a:latin typeface="Arial Narrow" pitchFamily="34" charset="0"/>
              </a:rPr>
              <a:t> + </a:t>
            </a:r>
            <a:r>
              <a:rPr lang="pt-BR" sz="2800" b="1" dirty="0" err="1">
                <a:latin typeface="Arial Narrow" pitchFamily="34" charset="0"/>
              </a:rPr>
              <a:t>Inception</a:t>
            </a:r>
            <a:r>
              <a:rPr lang="pt-BR" sz="2800" b="1" dirty="0">
                <a:latin typeface="Arial Narrow" pitchFamily="34" charset="0"/>
              </a:rPr>
              <a:t> V3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de Detecção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029989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1078707"/>
            <a:ext cx="8810625" cy="40647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2844" y="160718"/>
            <a:ext cx="8543956" cy="750099"/>
          </a:xfrm>
        </p:spPr>
        <p:txBody>
          <a:bodyPr>
            <a:normAutofit/>
          </a:bodyPr>
          <a:lstStyle/>
          <a:p>
            <a:pPr algn="l"/>
            <a:r>
              <a:rPr lang="pt-BR" sz="32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tx1"/>
                </a:solidFill>
              </a:rPr>
              <a:pPr/>
              <a:t>36</a:t>
            </a:fld>
            <a:endParaRPr lang="pt-BR" sz="1800" b="1" dirty="0">
              <a:solidFill>
                <a:schemeClr val="tx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285720" y="750081"/>
            <a:ext cx="528641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   Diagrama de blocos do sistema</a:t>
            </a:r>
            <a:endParaRPr lang="pt-BR" sz="2200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 </a:t>
            </a:r>
          </a:p>
        </p:txBody>
      </p:sp>
      <p:sp>
        <p:nvSpPr>
          <p:cNvPr id="8" name="Retângulo 7"/>
          <p:cNvSpPr/>
          <p:nvPr/>
        </p:nvSpPr>
        <p:spPr>
          <a:xfrm>
            <a:off x="5000628" y="4286262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3</a:t>
            </a:r>
            <a:r>
              <a:rPr lang="pt-BR" dirty="0">
                <a:latin typeface="Arial Narrow" pitchFamily="34" charset="0"/>
              </a:rPr>
              <a:t>: Diagrama de blocos</a:t>
            </a:r>
          </a:p>
        </p:txBody>
      </p:sp>
      <p:sp>
        <p:nvSpPr>
          <p:cNvPr id="9" name="Google Shape;58;p2"/>
          <p:cNvSpPr txBox="1"/>
          <p:nvPr/>
        </p:nvSpPr>
        <p:spPr>
          <a:xfrm>
            <a:off x="0" y="0"/>
            <a:ext cx="8298181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Arquitetura de um Carro Autônomo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71931" y="6979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Seguidores de linha (GPS) </a:t>
            </a:r>
            <a:endParaRPr lang="pt-BR" sz="3400" b="1" dirty="0">
              <a:solidFill>
                <a:srgbClr val="FF0000"/>
              </a:solidFill>
              <a:latin typeface="Arial Narrow" pitchFamily="34" charset="0"/>
            </a:endParaRP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B700A9F-D8ED-48EB-9D9F-01A5C41E62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992" y="1311159"/>
            <a:ext cx="4644008" cy="37004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49193F-2766-4F4B-8285-AABEDCAD8A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090052"/>
            <a:ext cx="3385596" cy="285543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17BB3D2D-49DB-4888-83D9-29B836D1796D}"/>
              </a:ext>
            </a:extLst>
          </p:cNvPr>
          <p:cNvSpPr txBox="1"/>
          <p:nvPr/>
        </p:nvSpPr>
        <p:spPr>
          <a:xfrm>
            <a:off x="578810" y="1565845"/>
            <a:ext cx="3362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/>
              <a:t>Planejamento de rotas - GPS</a:t>
            </a:r>
          </a:p>
        </p:txBody>
      </p:sp>
    </p:spTree>
    <p:extLst>
      <p:ext uri="{BB962C8B-B14F-4D97-AF65-F5344CB8AC3E}">
        <p14:creationId xmlns:p14="http://schemas.microsoft.com/office/powerpoint/2010/main" val="2959229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32" y="1539484"/>
            <a:ext cx="4438650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50081"/>
            <a:ext cx="864399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>
                <a:latin typeface="Arial Narrow" pitchFamily="34" charset="0"/>
              </a:rPr>
              <a:t>Detecção de placas móveis – (rotas não mapeadas):</a:t>
            </a:r>
          </a:p>
          <a:p>
            <a:pPr>
              <a:buFont typeface="Wingdings" pitchFamily="2" charset="2"/>
              <a:buChar char="Ø"/>
            </a:pPr>
            <a:r>
              <a:rPr lang="pt-BR" sz="1800" dirty="0">
                <a:latin typeface="Arial Narrow" pitchFamily="34" charset="0"/>
              </a:rPr>
              <a:t> Atenção Visual: Desvios, trechos em obras, perigo na pista;</a:t>
            </a: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38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8" name="Picture 4" descr="A imagem pode conter: uma ou mais pessoas, cÃ©u e atividades ao ar livr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43439" y="1553759"/>
            <a:ext cx="4444999" cy="1875234"/>
          </a:xfrm>
          <a:prstGeom prst="rect">
            <a:avLst/>
          </a:prstGeom>
          <a:noFill/>
        </p:spPr>
      </p:pic>
      <p:sp>
        <p:nvSpPr>
          <p:cNvPr id="22" name="Retângulo 21"/>
          <p:cNvSpPr/>
          <p:nvPr/>
        </p:nvSpPr>
        <p:spPr>
          <a:xfrm>
            <a:off x="785786" y="3429006"/>
            <a:ext cx="307183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Desvios: Rota auxiliar  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5143504" y="3429006"/>
            <a:ext cx="350046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Trecho em obras: Velocidade reduzida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5929322" y="160718"/>
            <a:ext cx="3071834" cy="8506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latin typeface="Arial Narrow" pitchFamily="34" charset="0"/>
              </a:rPr>
              <a:t>O mapeamento dos sinais de trânsito não seria eficiente neste tipo de situação</a:t>
            </a:r>
          </a:p>
        </p:txBody>
      </p:sp>
      <p:cxnSp>
        <p:nvCxnSpPr>
          <p:cNvPr id="20" name="Forma 19"/>
          <p:cNvCxnSpPr>
            <a:stCxn id="16" idx="2"/>
          </p:cNvCxnSpPr>
          <p:nvPr/>
        </p:nvCxnSpPr>
        <p:spPr>
          <a:xfrm rot="5400000">
            <a:off x="5738503" y="-226556"/>
            <a:ext cx="488798" cy="296467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4453" name="Picture 5" descr="Resultado de imagem para trecho em obras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3" y="3857634"/>
            <a:ext cx="1788997" cy="1285866"/>
          </a:xfrm>
          <a:prstGeom prst="rect">
            <a:avLst/>
          </a:prstGeom>
          <a:noFill/>
        </p:spPr>
      </p:pic>
      <p:cxnSp>
        <p:nvCxnSpPr>
          <p:cNvPr id="26" name="Forma 25"/>
          <p:cNvCxnSpPr>
            <a:stCxn id="22" idx="2"/>
          </p:cNvCxnSpPr>
          <p:nvPr/>
        </p:nvCxnSpPr>
        <p:spPr>
          <a:xfrm rot="16200000" flipH="1">
            <a:off x="2723541" y="3295060"/>
            <a:ext cx="589364" cy="1393041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Forma 27"/>
          <p:cNvCxnSpPr>
            <a:stCxn id="23" idx="2"/>
          </p:cNvCxnSpPr>
          <p:nvPr/>
        </p:nvCxnSpPr>
        <p:spPr>
          <a:xfrm rot="5400000">
            <a:off x="5965046" y="3357573"/>
            <a:ext cx="535785" cy="1321595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Picture 2" descr="Imagem relacionada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57554" y="3080746"/>
            <a:ext cx="1928826" cy="2169929"/>
          </a:xfrm>
          <a:prstGeom prst="rect">
            <a:avLst/>
          </a:prstGeom>
          <a:noFill/>
        </p:spPr>
      </p:pic>
      <p:sp>
        <p:nvSpPr>
          <p:cNvPr id="2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2143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1626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40313" y="624710"/>
            <a:ext cx="8017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Planejamento de rotas 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026" name="Picture 2" descr="Resultado de imagem para detect lane autonomous vehicles">
            <a:extLst>
              <a:ext uri="{FF2B5EF4-FFF2-40B4-BE49-F238E27FC236}">
                <a16:creationId xmlns:a16="http://schemas.microsoft.com/office/drawing/2014/main" id="{93C5B725-16E2-4FA1-B91D-687E84F908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3448" y="1284277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m relacionada">
            <a:extLst>
              <a:ext uri="{FF2B5EF4-FFF2-40B4-BE49-F238E27FC236}">
                <a16:creationId xmlns:a16="http://schemas.microsoft.com/office/drawing/2014/main" id="{80C49644-19E4-469B-8A01-1FB6C3C1A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355" y="1289092"/>
            <a:ext cx="3321277" cy="1868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m relacionada">
            <a:extLst>
              <a:ext uri="{FF2B5EF4-FFF2-40B4-BE49-F238E27FC236}">
                <a16:creationId xmlns:a16="http://schemas.microsoft.com/office/drawing/2014/main" id="{B619EC01-84F1-42F6-8FFA-496E49F78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196" y="3233244"/>
            <a:ext cx="4536504" cy="1916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6402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285720" y="1185636"/>
            <a:ext cx="3429024" cy="13705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90918" y="181789"/>
            <a:ext cx="8520600" cy="572700"/>
          </a:xfrm>
        </p:spPr>
        <p:txBody>
          <a:bodyPr>
            <a:noAutofit/>
          </a:bodyPr>
          <a:lstStyle/>
          <a:p>
            <a:pPr lvl="0">
              <a:lnSpc>
                <a:spcPct val="115000"/>
              </a:lnSpc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a IA é vista hoje?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Geral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IA Restrita</a:t>
            </a:r>
          </a:p>
          <a:p>
            <a:pPr>
              <a:buNone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Aprendizado de Máquina </a:t>
            </a:r>
          </a:p>
          <a:p>
            <a:pPr>
              <a:buFont typeface="Wingdings" pitchFamily="2" charset="2"/>
              <a:buChar char="Ø"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r"/>
            <a:r>
              <a:rPr lang="pt-BR" sz="2200" b="1" i="1" dirty="0">
                <a:latin typeface="Arial Narrow" pitchFamily="34" charset="0"/>
              </a:rPr>
              <a:t>Steven Spielberg</a:t>
            </a:r>
          </a:p>
        </p:txBody>
      </p:sp>
      <p:pic>
        <p:nvPicPr>
          <p:cNvPr id="1026" name="Picture 2" descr="Resultado de imagem para artificial intelligence movie 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94505" y="660407"/>
            <a:ext cx="4340962" cy="3682231"/>
          </a:xfrm>
          <a:prstGeom prst="rect">
            <a:avLst/>
          </a:prstGeom>
          <a:noFill/>
        </p:spPr>
      </p:pic>
      <p:pic>
        <p:nvPicPr>
          <p:cNvPr id="1028" name="Picture 4" descr="Resultado de imagem para artificial intelligence movie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4839" y="2767791"/>
            <a:ext cx="2847114" cy="19333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743159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tângulo 18"/>
          <p:cNvSpPr/>
          <p:nvPr/>
        </p:nvSpPr>
        <p:spPr>
          <a:xfrm>
            <a:off x="428596" y="1553759"/>
            <a:ext cx="6786610" cy="53578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714348" y="1660916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668023" y="774111"/>
            <a:ext cx="64294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Atenção visual</a:t>
            </a:r>
          </a:p>
          <a:p>
            <a:endParaRPr lang="pt-BR" sz="34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15" name="CaixaDeTexto 14"/>
          <p:cNvSpPr txBox="1"/>
          <p:nvPr/>
        </p:nvSpPr>
        <p:spPr>
          <a:xfrm>
            <a:off x="0" y="1500180"/>
            <a:ext cx="8001024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457200" indent="-457200"/>
            <a:r>
              <a:rPr lang="pt-BR" sz="2000" dirty="0">
                <a:latin typeface="Arial Narrow" pitchFamily="34" charset="0"/>
              </a:rPr>
              <a:t>       Análise do ambiente de navegação com regras de trânsito </a:t>
            </a:r>
          </a:p>
          <a:p>
            <a:pPr marL="457200" indent="-457200"/>
            <a:r>
              <a:rPr lang="pt-BR" sz="2000" dirty="0">
                <a:latin typeface="Arial Narrow" pitchFamily="34" charset="0"/>
              </a:rPr>
              <a:t>       em conjunto com o comportamento do condutor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0036" y="2341909"/>
            <a:ext cx="6664037" cy="2803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de seta reta 15"/>
          <p:cNvCxnSpPr/>
          <p:nvPr/>
        </p:nvCxnSpPr>
        <p:spPr>
          <a:xfrm>
            <a:off x="571472" y="4286262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357158" y="4393419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/>
          <p:cNvCxnSpPr/>
          <p:nvPr/>
        </p:nvCxnSpPr>
        <p:spPr>
          <a:xfrm>
            <a:off x="71406" y="4500576"/>
            <a:ext cx="2786082" cy="119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514" y="1687647"/>
            <a:ext cx="6996977" cy="3394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tângulo 6"/>
          <p:cNvSpPr/>
          <p:nvPr/>
        </p:nvSpPr>
        <p:spPr>
          <a:xfrm>
            <a:off x="3786182" y="987013"/>
            <a:ext cx="4143404" cy="4822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pt-BR" sz="2200" b="1" dirty="0">
                <a:latin typeface="Arial Narrow" pitchFamily="34" charset="0"/>
              </a:rPr>
              <a:t> ADAS proposto: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41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3857620" y="964395"/>
            <a:ext cx="464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Percepção </a:t>
            </a:r>
            <a:r>
              <a:rPr lang="pt-BR" sz="2000" b="1" dirty="0">
                <a:latin typeface="Arial Narrow" pitchFamily="34" charset="0"/>
              </a:rPr>
              <a:t>externa</a:t>
            </a:r>
            <a:r>
              <a:rPr lang="pt-BR" sz="2000" dirty="0">
                <a:latin typeface="Arial Narrow" pitchFamily="34" charset="0"/>
              </a:rPr>
              <a:t> + percepção</a:t>
            </a:r>
            <a:r>
              <a:rPr lang="pt-BR" sz="2000" b="1" dirty="0">
                <a:latin typeface="Arial Narrow" pitchFamily="34" charset="0"/>
              </a:rPr>
              <a:t> interna </a:t>
            </a:r>
          </a:p>
        </p:txBody>
      </p:sp>
      <p:cxnSp>
        <p:nvCxnSpPr>
          <p:cNvPr id="9" name="Conector angulado 8"/>
          <p:cNvCxnSpPr/>
          <p:nvPr/>
        </p:nvCxnSpPr>
        <p:spPr>
          <a:xfrm flipV="1">
            <a:off x="3143240" y="1339444"/>
            <a:ext cx="571504" cy="37505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429006"/>
            <a:ext cx="1866900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3" name="Conector angulado 22"/>
          <p:cNvCxnSpPr/>
          <p:nvPr/>
        </p:nvCxnSpPr>
        <p:spPr>
          <a:xfrm flipV="1">
            <a:off x="1785918" y="2411014"/>
            <a:ext cx="2419380" cy="101799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2" name="Picture 2" descr="Resultado de imagem para scania icmc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05600" y="3329004"/>
            <a:ext cx="2098964" cy="1493044"/>
          </a:xfrm>
          <a:prstGeom prst="rect">
            <a:avLst/>
          </a:prstGeom>
          <a:noFill/>
        </p:spPr>
      </p:pic>
      <p:cxnSp>
        <p:nvCxnSpPr>
          <p:cNvPr id="14" name="Conector angulado 13"/>
          <p:cNvCxnSpPr/>
          <p:nvPr/>
        </p:nvCxnSpPr>
        <p:spPr>
          <a:xfrm>
            <a:off x="5214942" y="2464593"/>
            <a:ext cx="2571768" cy="96441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do Sistema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04773" y="1027784"/>
            <a:ext cx="8520600" cy="34164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Classificação dos problemas de desrespeito as leis de trânsito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Suporte ao controle autônomo ou semi-autônomo;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Neuro-FSM: Suporte a detecção e correção de falhas.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42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00431" y="2250279"/>
            <a:ext cx="5370937" cy="1714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8" name="Imagem 17"/>
          <p:cNvPicPr/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8596" y="2196700"/>
            <a:ext cx="3000396" cy="1982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Retângulo 18"/>
          <p:cNvSpPr/>
          <p:nvPr/>
        </p:nvSpPr>
        <p:spPr>
          <a:xfrm>
            <a:off x="428596" y="4267318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28: </a:t>
            </a:r>
            <a:r>
              <a:rPr lang="pt-BR" dirty="0">
                <a:latin typeface="Arial Narrow" pitchFamily="34" charset="0"/>
              </a:rPr>
              <a:t>Mapa utilizado</a:t>
            </a:r>
          </a:p>
        </p:txBody>
      </p:sp>
      <p:sp>
        <p:nvSpPr>
          <p:cNvPr id="20" name="Retângulo 19"/>
          <p:cNvSpPr/>
          <p:nvPr/>
        </p:nvSpPr>
        <p:spPr>
          <a:xfrm>
            <a:off x="4857752" y="4232683"/>
            <a:ext cx="3000396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 dirty="0">
                <a:latin typeface="Arial Narrow" pitchFamily="34" charset="0"/>
              </a:rPr>
              <a:t>Figura 29: </a:t>
            </a:r>
            <a:r>
              <a:rPr lang="pt-BR" dirty="0">
                <a:latin typeface="Arial Narrow" pitchFamily="34" charset="0"/>
              </a:rPr>
              <a:t>Neuro-FSM</a:t>
            </a:r>
          </a:p>
        </p:txBody>
      </p:sp>
      <p:pic>
        <p:nvPicPr>
          <p:cNvPr id="10" name="Picture 5" descr="Resultado de imagem para traffic sign stop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71868" y="3375428"/>
            <a:ext cx="1285884" cy="964413"/>
          </a:xfrm>
          <a:prstGeom prst="rect">
            <a:avLst/>
          </a:prstGeom>
          <a:noFill/>
        </p:spPr>
      </p:pic>
      <p:cxnSp>
        <p:nvCxnSpPr>
          <p:cNvPr id="13" name="Conector reto 12"/>
          <p:cNvCxnSpPr/>
          <p:nvPr/>
        </p:nvCxnSpPr>
        <p:spPr>
          <a:xfrm rot="10800000">
            <a:off x="2500298" y="3053956"/>
            <a:ext cx="1500198" cy="482207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072330" y="750081"/>
            <a:ext cx="2000232" cy="1141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6" name="Conector angulado 15"/>
          <p:cNvCxnSpPr>
            <a:stCxn id="14" idx="2"/>
            <a:endCxn id="1027" idx="0"/>
          </p:cNvCxnSpPr>
          <p:nvPr/>
        </p:nvCxnSpPr>
        <p:spPr>
          <a:xfrm rot="5400000">
            <a:off x="6949840" y="1127673"/>
            <a:ext cx="358667" cy="188654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CaixaDeTexto 4"/>
          <p:cNvSpPr txBox="1"/>
          <p:nvPr/>
        </p:nvSpPr>
        <p:spPr>
          <a:xfrm>
            <a:off x="2843808" y="357504"/>
            <a:ext cx="4032448" cy="523220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 Narrow" pitchFamily="34" charset="0"/>
              </a:rPr>
              <a:t>Máquina de Estados + RNA</a:t>
            </a:r>
          </a:p>
        </p:txBody>
      </p:sp>
      <p:sp>
        <p:nvSpPr>
          <p:cNvPr id="15" name="Título 1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625440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285720" y="789552"/>
            <a:ext cx="864399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Arial Narrow" pitchFamily="34" charset="0"/>
              </a:rPr>
              <a:t>Rotinas automáticas para suporte a tomada de decisão: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humanas;</a:t>
            </a:r>
          </a:p>
          <a:p>
            <a:pPr>
              <a:buFont typeface="Wingdings" pitchFamily="2" charset="2"/>
              <a:buChar char="Ø"/>
            </a:pPr>
            <a:r>
              <a:rPr lang="pt-BR" sz="2000" dirty="0">
                <a:latin typeface="Arial Narrow" pitchFamily="34" charset="0"/>
              </a:rPr>
              <a:t> Detecção de falhas de controle autônomo.</a:t>
            </a:r>
            <a:endParaRPr lang="pt-BR" sz="2000" i="1" dirty="0">
              <a:latin typeface="Arial Narrow" pitchFamily="34" charset="0"/>
            </a:endParaRPr>
          </a:p>
          <a:p>
            <a:endParaRPr lang="pt-BR" dirty="0"/>
          </a:p>
        </p:txBody>
      </p:sp>
      <p:sp>
        <p:nvSpPr>
          <p:cNvPr id="35" name="Espaço Reservado para Número de Slide 3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z="1800" b="1" smtClean="0">
                <a:solidFill>
                  <a:schemeClr val="bg1"/>
                </a:solidFill>
              </a:rPr>
              <a:pPr/>
              <a:t>43</a:t>
            </a:fld>
            <a:endParaRPr lang="pt-BR" sz="1800" b="1" dirty="0">
              <a:solidFill>
                <a:schemeClr val="bg1"/>
              </a:solidFill>
            </a:endParaRPr>
          </a:p>
        </p:txBody>
      </p:sp>
      <p:sp>
        <p:nvSpPr>
          <p:cNvPr id="3" name="AutoShape 2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4" descr="https://www.overleaf.com/project/5c61b1beae33244d0a6b2a85/file/5c61e3bdae33244d0a6b4326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456" y="1859210"/>
            <a:ext cx="6237853" cy="3304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0" y="0"/>
            <a:ext cx="91440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ADAS para correção de falhas humanas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31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357158" y="1607337"/>
            <a:ext cx="8572560" cy="81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Artigo para o LARS (</a:t>
            </a:r>
            <a:r>
              <a:rPr lang="pt-BR" sz="2200" i="1" dirty="0" err="1">
                <a:latin typeface="Arial Narrow" pitchFamily="34" charset="0"/>
              </a:rPr>
              <a:t>Latin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American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Robotics</a:t>
            </a:r>
            <a:r>
              <a:rPr lang="pt-BR" sz="2200" i="1" dirty="0">
                <a:latin typeface="Arial Narrow" pitchFamily="34" charset="0"/>
              </a:rPr>
              <a:t> </a:t>
            </a:r>
            <a:r>
              <a:rPr lang="pt-BR" sz="2200" i="1" dirty="0" err="1">
                <a:latin typeface="Arial Narrow" pitchFamily="34" charset="0"/>
              </a:rPr>
              <a:t>Symposium</a:t>
            </a:r>
            <a:r>
              <a:rPr lang="pt-BR" sz="2200" dirty="0">
                <a:latin typeface="Arial Narrow" pitchFamily="34" charset="0"/>
              </a:rPr>
              <a:t>) - 2017</a:t>
            </a:r>
          </a:p>
          <a:p>
            <a:endParaRPr lang="pt-BR" sz="2500" dirty="0">
              <a:latin typeface="Arial Narrow" pitchFamily="34" charset="0"/>
            </a:endParaRPr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982386"/>
            <a:ext cx="9144000" cy="209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29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17908" y="3964791"/>
            <a:ext cx="6340240" cy="6429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969620" y="704600"/>
            <a:ext cx="62865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Resultados obtidos </a:t>
            </a:r>
            <a:endParaRPr lang="pt-BR" sz="3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3660"/>
          </a:xfrm>
        </p:spPr>
        <p:txBody>
          <a:bodyPr>
            <a:normAutofit/>
          </a:bodyPr>
          <a:lstStyle/>
          <a:p>
            <a:pPr algn="l"/>
            <a:r>
              <a:rPr lang="pt-BR" sz="3600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3109" y="1660916"/>
            <a:ext cx="4867273" cy="22402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CaixaDeTexto 12"/>
          <p:cNvSpPr txBox="1"/>
          <p:nvPr/>
        </p:nvSpPr>
        <p:spPr>
          <a:xfrm>
            <a:off x="571472" y="803660"/>
            <a:ext cx="66437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Algoritmo de </a:t>
            </a:r>
            <a:r>
              <a:rPr lang="pt-BR" sz="2400" b="1" i="1" dirty="0">
                <a:latin typeface="Arial Narrow" pitchFamily="34" charset="0"/>
              </a:rPr>
              <a:t>Slide </a:t>
            </a:r>
            <a:r>
              <a:rPr lang="pt-BR" sz="2400" b="1" i="1" dirty="0" err="1">
                <a:latin typeface="Arial Narrow" pitchFamily="34" charset="0"/>
              </a:rPr>
              <a:t>Window</a:t>
            </a:r>
            <a:endParaRPr lang="pt-BR" sz="2400" b="1" i="1" dirty="0">
              <a:latin typeface="Arial Narrow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pt-BR" sz="2400" dirty="0">
                <a:latin typeface="Arial Narrow" pitchFamily="34" charset="0"/>
              </a:rPr>
              <a:t> Poder do </a:t>
            </a:r>
            <a:r>
              <a:rPr lang="pt-BR" sz="2400" i="1" dirty="0">
                <a:latin typeface="Arial Narrow" pitchFamily="34" charset="0"/>
              </a:rPr>
              <a:t>Deep Learning </a:t>
            </a:r>
            <a:r>
              <a:rPr lang="pt-BR" sz="2400" dirty="0">
                <a:latin typeface="Arial Narrow" pitchFamily="34" charset="0"/>
              </a:rPr>
              <a:t>X Modelos de detecção 3D </a:t>
            </a:r>
            <a:r>
              <a:rPr lang="pt-BR" sz="2400" i="1" dirty="0">
                <a:latin typeface="Arial Narrow" pitchFamily="34" charset="0"/>
              </a:rPr>
              <a:t> 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2357422" y="3696898"/>
            <a:ext cx="50006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b="1" dirty="0"/>
          </a:p>
          <a:p>
            <a:r>
              <a:rPr lang="en-US" b="1" dirty="0"/>
              <a:t>Figure 5: </a:t>
            </a:r>
            <a:r>
              <a:rPr lang="en-US" dirty="0"/>
              <a:t>Slide window algorithm execution [4] </a:t>
            </a:r>
            <a:br>
              <a:rPr lang="en-US" dirty="0"/>
            </a:br>
            <a:endParaRPr lang="pt-BR" dirty="0"/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786314" y="2839643"/>
            <a:ext cx="39290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11" name="Espaço Reservado para Conteúdo 10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40758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71472" y="642924"/>
            <a:ext cx="664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Resultados para oclusão de imagens </a:t>
            </a:r>
            <a:endParaRPr lang="pt-BR" sz="2400" b="1" i="1" dirty="0">
              <a:latin typeface="Arial Narrow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07280" y="-1"/>
            <a:ext cx="4236721" cy="5186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76210" y="1285627"/>
            <a:ext cx="4612778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CaixaDeTexto 11"/>
          <p:cNvSpPr txBox="1"/>
          <p:nvPr/>
        </p:nvSpPr>
        <p:spPr>
          <a:xfrm>
            <a:off x="357158" y="2464593"/>
            <a:ext cx="5000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</a:rPr>
              <a:t>Figure 6: </a:t>
            </a:r>
            <a:r>
              <a:rPr lang="en-US" dirty="0">
                <a:latin typeface="Arial Narrow" pitchFamily="34" charset="0"/>
              </a:rPr>
              <a:t>Severe problem of occlusion of traffic signs [6] (a) 80km (b) 70km</a:t>
            </a:r>
            <a:br>
              <a:rPr lang="en-US" dirty="0">
                <a:latin typeface="Arial Narrow" pitchFamily="34" charset="0"/>
              </a:rPr>
            </a:br>
            <a:r>
              <a:rPr lang="en-US" dirty="0">
                <a:latin typeface="Arial Narrow" pitchFamily="34" charset="0"/>
              </a:rPr>
              <a:t>and (c) problem of occlusion [4]</a:t>
            </a:r>
            <a:br>
              <a:rPr lang="en-US" dirty="0"/>
            </a:br>
            <a:endParaRPr lang="pt-BR" dirty="0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>
          <a:xfrm>
            <a:off x="258360" y="704105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0817"/>
          </a:xfrm>
        </p:spPr>
        <p:txBody>
          <a:bodyPr>
            <a:normAutofit/>
          </a:bodyPr>
          <a:lstStyle/>
          <a:p>
            <a:pPr algn="l"/>
            <a:r>
              <a:rPr lang="pt-BR" sz="3600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pic>
        <p:nvPicPr>
          <p:cNvPr id="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428596" y="1017973"/>
            <a:ext cx="5698364" cy="2518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5" y="1285867"/>
            <a:ext cx="2524125" cy="87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286512" y="2196701"/>
            <a:ext cx="2428892" cy="13430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CaixaDeTexto 7"/>
          <p:cNvSpPr txBox="1"/>
          <p:nvPr/>
        </p:nvSpPr>
        <p:spPr>
          <a:xfrm>
            <a:off x="2071670" y="3696899"/>
            <a:ext cx="5286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Gráfico 3: </a:t>
            </a:r>
            <a:r>
              <a:rPr lang="pt-BR" dirty="0">
                <a:latin typeface="Arial Narrow" pitchFamily="34" charset="0"/>
              </a:rPr>
              <a:t>Comparação dos testes de classificação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Resultados Obtidos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chemeClr val="bg1"/>
                </a:solidFill>
                <a:latin typeface="Arial Narrow" pitchFamily="34" charset="0"/>
              </a:rPr>
              <a:t>Visão 2D – 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Segnet</a:t>
            </a:r>
            <a:endParaRPr lang="pt-BR" sz="3600" b="1" i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pic>
        <p:nvPicPr>
          <p:cNvPr id="12" name="Pyramid Scene Parsing Network (CVPR 2017)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507" y="2276733"/>
            <a:ext cx="6858048" cy="2152837"/>
          </a:xfrm>
          <a:prstGeom prst="rect">
            <a:avLst/>
          </a:prstGeom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462" y="3179719"/>
            <a:ext cx="1000132" cy="1106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Resultado de imagem para traffic sign stop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57950" y="2786064"/>
            <a:ext cx="2000264" cy="1500198"/>
          </a:xfrm>
          <a:prstGeom prst="rect">
            <a:avLst/>
          </a:prstGeom>
          <a:noFill/>
        </p:spPr>
      </p:pic>
      <p:cxnSp>
        <p:nvCxnSpPr>
          <p:cNvPr id="15" name="Conector reto 14"/>
          <p:cNvCxnSpPr/>
          <p:nvPr/>
        </p:nvCxnSpPr>
        <p:spPr>
          <a:xfrm rot="10800000">
            <a:off x="7500958" y="2893221"/>
            <a:ext cx="1071570" cy="42862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Conector reto 15"/>
          <p:cNvCxnSpPr/>
          <p:nvPr/>
        </p:nvCxnSpPr>
        <p:spPr>
          <a:xfrm rot="10800000">
            <a:off x="7215206" y="3321849"/>
            <a:ext cx="1285884" cy="119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7BFA4769-0ABA-4476-95C6-9445D8D59867}"/>
              </a:ext>
            </a:extLst>
          </p:cNvPr>
          <p:cNvSpPr txBox="1"/>
          <p:nvPr/>
        </p:nvSpPr>
        <p:spPr>
          <a:xfrm>
            <a:off x="107504" y="1761660"/>
            <a:ext cx="734485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b="1" dirty="0">
                <a:latin typeface="Arial Narrow" panose="020B0606020202030204" pitchFamily="34" charset="0"/>
              </a:rPr>
              <a:t>Detecção em dados (imagens) 2D – </a:t>
            </a:r>
            <a:r>
              <a:rPr lang="pt-BR" sz="2200" dirty="0">
                <a:latin typeface="Arial Narrow" panose="020B0606020202030204" pitchFamily="34" charset="0"/>
              </a:rPr>
              <a:t>Estado da arte em visão 2D</a:t>
            </a:r>
          </a:p>
        </p:txBody>
      </p:sp>
    </p:spTree>
    <p:extLst>
      <p:ext uri="{BB962C8B-B14F-4D97-AF65-F5344CB8AC3E}">
        <p14:creationId xmlns:p14="http://schemas.microsoft.com/office/powerpoint/2010/main" val="139794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 - YOLO</a:t>
            </a:r>
          </a:p>
        </p:txBody>
      </p:sp>
      <p:pic>
        <p:nvPicPr>
          <p:cNvPr id="4098" name="Picture 2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5875"/>
            <a:ext cx="9144000" cy="385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57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>
          <a:xfrm>
            <a:off x="220980" y="342900"/>
            <a:ext cx="4351020" cy="7162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latin typeface="Arial Narrow" pitchFamily="34" charset="0"/>
              </a:rPr>
              <a:t> </a:t>
            </a:r>
            <a:endParaRPr lang="pt-BR" sz="2400" b="1" dirty="0">
              <a:latin typeface="Arial Narrow" pitchFamily="34" charset="0"/>
            </a:endParaRPr>
          </a:p>
        </p:txBody>
      </p:sp>
      <p:pic>
        <p:nvPicPr>
          <p:cNvPr id="118792" name="Picture 8" descr="Pin on Desenho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5867" y="190500"/>
            <a:ext cx="4953000" cy="4953000"/>
          </a:xfrm>
          <a:prstGeom prst="rect">
            <a:avLst/>
          </a:prstGeom>
          <a:noFill/>
        </p:spPr>
      </p:pic>
      <p:pic>
        <p:nvPicPr>
          <p:cNvPr id="118788" name="Picture 4" descr="Terminator No Background | PNG All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-110066" y="1989667"/>
            <a:ext cx="4633488" cy="31538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Ficção Científica </a:t>
            </a:r>
          </a:p>
        </p:txBody>
      </p:sp>
      <p:pic>
        <p:nvPicPr>
          <p:cNvPr id="118790" name="Picture 6" descr="Notícias da Semana nº 19 | Blog do Jotacê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909692" y="542759"/>
            <a:ext cx="3234308" cy="2958208"/>
          </a:xfrm>
          <a:prstGeom prst="rect">
            <a:avLst/>
          </a:prstGeom>
          <a:noFill/>
        </p:spPr>
      </p:pic>
      <p:pic>
        <p:nvPicPr>
          <p:cNvPr id="118794" name="Picture 10" descr="Ex Machina is a dazzling, clockwork examination of what makes humanity tick  | Polygo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43450" y="4130215"/>
            <a:ext cx="4400550" cy="10132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D5784552-AE44-407C-9CCD-2D24EFB5F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824ECF-FD05-4AFC-BAC5-DBD15633AC8F}" type="slidenum">
              <a:rPr lang="pt-BR" smtClean="0"/>
              <a:pPr/>
              <a:t>50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EAB6BA2-EACE-4EF0-8EC9-9272584CCD28}"/>
              </a:ext>
            </a:extLst>
          </p:cNvPr>
          <p:cNvSpPr txBox="1"/>
          <p:nvPr/>
        </p:nvSpPr>
        <p:spPr>
          <a:xfrm>
            <a:off x="179512" y="4515966"/>
            <a:ext cx="7200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  <a:hlinkClick r:id="rId4"/>
              </a:rPr>
              <a:t>https://www.facebook.com/playgroundenglish/videos/538920679774600/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6" name="China-Computer-Vision">
            <a:hlinkClick r:id="" action="ppaction://media"/>
            <a:extLst>
              <a:ext uri="{FF2B5EF4-FFF2-40B4-BE49-F238E27FC236}">
                <a16:creationId xmlns:a16="http://schemas.microsoft.com/office/drawing/2014/main" id="{C4CA21FE-EA23-4978-8026-3C06F3C7A8A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70781"/>
            <a:ext cx="5508104" cy="4131078"/>
          </a:xfrm>
          <a:prstGeom prst="rect">
            <a:avLst/>
          </a:prstGeom>
        </p:spPr>
      </p:pic>
      <p:pic>
        <p:nvPicPr>
          <p:cNvPr id="1026" name="Picture 2" descr="Resultado de imagem para computer vision pedestrian bicycle car detection">
            <a:extLst>
              <a:ext uri="{FF2B5EF4-FFF2-40B4-BE49-F238E27FC236}">
                <a16:creationId xmlns:a16="http://schemas.microsoft.com/office/drawing/2014/main" id="{2C198E34-9627-44E7-AD85-2454FCC757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3" y="1"/>
            <a:ext cx="3131838" cy="176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70616AF7-1431-4523-B335-F9CAE62669AF}"/>
              </a:ext>
            </a:extLst>
          </p:cNvPr>
          <p:cNvSpPr/>
          <p:nvPr/>
        </p:nvSpPr>
        <p:spPr>
          <a:xfrm>
            <a:off x="6209931" y="1775767"/>
            <a:ext cx="2736303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  <a:hlinkClick r:id="rId7"/>
              </a:rPr>
              <a:t>http://jacobsschool.ucsd.edu/news/news_releases/release.sfe?id=1883</a:t>
            </a:r>
            <a:r>
              <a:rPr lang="en-US" sz="14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8E87BF1-03AD-4404-8FF9-58A362C2FA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1198" y="2182290"/>
            <a:ext cx="3111502" cy="1685605"/>
          </a:xfrm>
          <a:prstGeom prst="rect">
            <a:avLst/>
          </a:prstGeom>
        </p:spPr>
      </p:pic>
      <p:pic>
        <p:nvPicPr>
          <p:cNvPr id="1028" name="Picture 4" descr="object recognition">
            <a:extLst>
              <a:ext uri="{FF2B5EF4-FFF2-40B4-BE49-F238E27FC236}">
                <a16:creationId xmlns:a16="http://schemas.microsoft.com/office/drawing/2014/main" id="{39E370F7-A154-4776-A5B8-475835B3C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6250" y="3488757"/>
            <a:ext cx="2596451" cy="1654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14C694B8-B1F5-4577-9A28-BF966A5118E1}"/>
              </a:ext>
            </a:extLst>
          </p:cNvPr>
          <p:cNvSpPr/>
          <p:nvPr/>
        </p:nvSpPr>
        <p:spPr>
          <a:xfrm>
            <a:off x="3561519" y="4885746"/>
            <a:ext cx="320953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https://pjreddie.com/darknet/yolo/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C42FB944-3B2C-4C94-8AFD-026755B513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681" y="4807408"/>
            <a:ext cx="1689026" cy="298565"/>
          </a:xfrm>
          <a:prstGeom prst="rect">
            <a:avLst/>
          </a:prstGeom>
        </p:spPr>
      </p:pic>
      <p:pic>
        <p:nvPicPr>
          <p:cNvPr id="1030" name="Picture 6" descr="Resultado de imagem para magic wander stick hat picture">
            <a:extLst>
              <a:ext uri="{FF2B5EF4-FFF2-40B4-BE49-F238E27FC236}">
                <a16:creationId xmlns:a16="http://schemas.microsoft.com/office/drawing/2014/main" id="{4CD43EDE-D673-4EF5-ADCB-7D835A0662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5" y="3850655"/>
            <a:ext cx="1048145" cy="65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85F65BFB-D991-4503-A350-483EC7DED40C}"/>
              </a:ext>
            </a:extLst>
          </p:cNvPr>
          <p:cNvSpPr txBox="1"/>
          <p:nvPr/>
        </p:nvSpPr>
        <p:spPr>
          <a:xfrm>
            <a:off x="2133600" y="14950"/>
            <a:ext cx="3734544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Intelligent Robotic 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</a:t>
            </a:r>
            <a:r>
              <a:rPr lang="en-US" sz="2000" b="1" dirty="0">
                <a:solidFill>
                  <a:srgbClr val="C00000"/>
                </a:solidFill>
              </a:rPr>
              <a:t> </a:t>
            </a:r>
          </a:p>
          <a:p>
            <a:r>
              <a:rPr lang="en-US" sz="2000" b="1" dirty="0">
                <a:solidFill>
                  <a:srgbClr val="C00000"/>
                </a:solidFill>
              </a:rPr>
              <a:t>2D Computer Vision + ML / DL</a:t>
            </a:r>
            <a:endParaRPr 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5529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MASK-RCNN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5122" name="Picture 2" descr="Resultado de imagem para mask rcn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75606"/>
            <a:ext cx="9154779" cy="386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4470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071538" y="696502"/>
            <a:ext cx="6215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DeepLAB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- </a:t>
            </a:r>
            <a:r>
              <a:rPr lang="pt-BR" sz="3600" b="1" i="1" dirty="0" err="1">
                <a:solidFill>
                  <a:schemeClr val="bg1"/>
                </a:solidFill>
                <a:latin typeface="Arial Narrow" pitchFamily="34" charset="0"/>
              </a:rPr>
              <a:t>Deep</a:t>
            </a:r>
            <a:r>
              <a:rPr lang="pt-BR" sz="3600" b="1" i="1" dirty="0">
                <a:solidFill>
                  <a:schemeClr val="bg1"/>
                </a:solidFill>
                <a:latin typeface="Arial Narrow" pitchFamily="34" charset="0"/>
              </a:rPr>
              <a:t> Learning</a:t>
            </a:r>
          </a:p>
        </p:txBody>
      </p:sp>
      <p:pic>
        <p:nvPicPr>
          <p:cNvPr id="6146" name="Picture 2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1891885"/>
            <a:ext cx="9143999" cy="3251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1218104" y="1423716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Arial Narrow" pitchFamily="34" charset="0"/>
              </a:rPr>
              <a:t>Detecção + Segmentação de objetos</a:t>
            </a:r>
          </a:p>
        </p:txBody>
      </p:sp>
    </p:spTree>
    <p:extLst>
      <p:ext uri="{BB962C8B-B14F-4D97-AF65-F5344CB8AC3E}">
        <p14:creationId xmlns:p14="http://schemas.microsoft.com/office/powerpoint/2010/main" val="38091357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58140" y="1317000"/>
            <a:ext cx="737903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mundo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visto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forma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i="0" u="none" strike="noStrike" cap="none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3D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53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54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1" y="1"/>
            <a:ext cx="8358187" cy="66253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CAD3F06-DE25-452B-B857-3B39503EA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5" y="778307"/>
            <a:ext cx="9144000" cy="3853266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3C3862E0-DED7-4580-81AA-474B04A6A57E}"/>
              </a:ext>
            </a:extLst>
          </p:cNvPr>
          <p:cNvSpPr/>
          <p:nvPr/>
        </p:nvSpPr>
        <p:spPr>
          <a:xfrm>
            <a:off x="20131" y="4576621"/>
            <a:ext cx="97028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tx1"/>
                </a:solidFill>
              </a:rPr>
              <a:t>https://www.technologyreview.com/s/608321/this-image-is-why-self-driving-cars-come-loaded-with-many-types-of-sensors/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66B24C39-C25A-4EC9-BEBC-B1D4A7CA47DD}"/>
              </a:ext>
            </a:extLst>
          </p:cNvPr>
          <p:cNvSpPr txBox="1"/>
          <p:nvPr/>
        </p:nvSpPr>
        <p:spPr>
          <a:xfrm>
            <a:off x="973708" y="4731991"/>
            <a:ext cx="74975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But also… Researchers hack a self-driving car by putting stickers on street signs</a:t>
            </a:r>
          </a:p>
          <a:p>
            <a:r>
              <a:rPr lang="en-US" sz="1600" dirty="0"/>
              <a:t>https://www.autoblog.com/2017/08/04/self-driving-car-sign-hack-stickers/</a:t>
            </a:r>
          </a:p>
        </p:txBody>
      </p:sp>
      <p:sp>
        <p:nvSpPr>
          <p:cNvPr id="2050" name="AutoShape 2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52" name="AutoShape 4" descr="Resultado de imagem para logo MIT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143636" y="160718"/>
            <a:ext cx="2924175" cy="54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7400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36296" y="4785996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rgbClr val="404176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55</a:t>
            </a:fld>
            <a:endParaRPr lang="pt-BR" sz="1400" dirty="0">
              <a:solidFill>
                <a:srgbClr val="404176"/>
              </a:solidFill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1208" y="160718"/>
            <a:ext cx="9122792" cy="541156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6038A981-D0C9-451F-BC1B-E9AE1D811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2" y="1005576"/>
            <a:ext cx="5014736" cy="367240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BAE65A1-1973-44CD-9EBF-B0C0605B884F}"/>
              </a:ext>
            </a:extLst>
          </p:cNvPr>
          <p:cNvSpPr txBox="1"/>
          <p:nvPr/>
        </p:nvSpPr>
        <p:spPr>
          <a:xfrm>
            <a:off x="5211043" y="617220"/>
            <a:ext cx="39302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Veículo Autônomo:</a:t>
            </a:r>
          </a:p>
          <a:p>
            <a:r>
              <a:rPr lang="pt-BR" sz="2400" dirty="0">
                <a:solidFill>
                  <a:srgbClr val="FF0000"/>
                </a:solidFill>
                <a:latin typeface="Arial Narrow" pitchFamily="34" charset="0"/>
              </a:rPr>
              <a:t>“Pare” para sempre...</a:t>
            </a:r>
          </a:p>
          <a:p>
            <a:endParaRPr lang="pt-BR" sz="2400" dirty="0">
              <a:latin typeface="Arial Narrow" pitchFamily="34" charset="0"/>
            </a:endParaRPr>
          </a:p>
          <a:p>
            <a:r>
              <a:rPr lang="pt-BR" sz="2400" dirty="0">
                <a:latin typeface="Arial Narrow" pitchFamily="34" charset="0"/>
              </a:rPr>
              <a:t>Fotos de pessoas,</a:t>
            </a:r>
          </a:p>
          <a:p>
            <a:r>
              <a:rPr lang="pt-BR" sz="2400" dirty="0">
                <a:latin typeface="Arial Narrow" pitchFamily="34" charset="0"/>
              </a:rPr>
              <a:t>Semáforos, Placas de Trânsito, etc.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2050" name="Picture 2" descr="Resultado de imagem para outdoor street panel">
            <a:extLst>
              <a:ext uri="{FF2B5EF4-FFF2-40B4-BE49-F238E27FC236}">
                <a16:creationId xmlns:a16="http://schemas.microsoft.com/office/drawing/2014/main" id="{F54695CB-4119-4928-A866-40F0FC0FC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3882" y="2599585"/>
            <a:ext cx="4050118" cy="2025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715272" y="803659"/>
            <a:ext cx="1357322" cy="1017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117883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21208" y="4809295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latin typeface="Arial Narrow" pitchFamily="34" charset="0"/>
              </a:rPr>
              <a:pPr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56</a:t>
            </a:fld>
            <a:endParaRPr lang="pt-BR" sz="1400" dirty="0">
              <a:latin typeface="Arial Narrow" pitchFamily="34" charset="0"/>
            </a:endParaRPr>
          </a:p>
        </p:txBody>
      </p:sp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200892" y="781038"/>
            <a:ext cx="8358187" cy="39466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Problemas de visão 2D </a:t>
            </a:r>
            <a:br>
              <a:rPr lang="en-US" sz="3400" b="1" i="1" dirty="0">
                <a:solidFill>
                  <a:schemeClr val="bg1"/>
                </a:solidFill>
                <a:latin typeface="Arial Narrow" pitchFamily="34" charset="0"/>
              </a:rPr>
            </a:br>
            <a:endParaRPr lang="en-US" sz="3400" b="1" i="1" dirty="0">
              <a:solidFill>
                <a:schemeClr val="bg1"/>
              </a:solidFill>
              <a:latin typeface="Arial Narrow" pitchFamily="34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pic>
        <p:nvPicPr>
          <p:cNvPr id="3076" name="Picture 4" descr="Imagem relacionada">
            <a:extLst>
              <a:ext uri="{FF2B5EF4-FFF2-40B4-BE49-F238E27FC236}">
                <a16:creationId xmlns:a16="http://schemas.microsoft.com/office/drawing/2014/main" id="{CA354983-E4A6-41CE-8B98-F82B2FC5E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42" y="-14604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Resultado de imagem para street outdoor">
            <a:extLst>
              <a:ext uri="{FF2B5EF4-FFF2-40B4-BE49-F238E27FC236}">
                <a16:creationId xmlns:a16="http://schemas.microsoft.com/office/drawing/2014/main" id="{20C10005-9133-45EF-8060-71A8C48FA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92554"/>
            <a:ext cx="5246124" cy="295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m relacionada">
            <a:extLst>
              <a:ext uri="{FF2B5EF4-FFF2-40B4-BE49-F238E27FC236}">
                <a16:creationId xmlns:a16="http://schemas.microsoft.com/office/drawing/2014/main" id="{B9E8E82D-A990-4AD3-97FF-D3800DE1C7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0041" y="2653"/>
            <a:ext cx="1128125" cy="121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776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7222350" y="4844988"/>
            <a:ext cx="1905000" cy="3429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90000" tIns="46800" rIns="90000" bIns="46800" anchor="b"/>
          <a:lstStyle/>
          <a:p>
            <a:pPr algn="r">
              <a:buClr>
                <a:srgbClr val="404176"/>
              </a:buClr>
              <a:buFont typeface="Arial Narrow" pitchFamily="34" charset="0"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fld id="{F566B28C-5A49-4C22-9F61-B0E986B0616F}" type="slidenum">
              <a:rPr lang="pt-BR" sz="1400" smtClean="0">
                <a:solidFill>
                  <a:schemeClr val="tx1"/>
                </a:solidFill>
                <a:latin typeface="Arial Narrow" pitchFamily="34" charset="0"/>
              </a:rPr>
              <a:pPr algn="r">
                <a:buClr>
                  <a:srgbClr val="404176"/>
                </a:buClr>
                <a:buFont typeface="Arial Narrow" pitchFamily="34" charset="0"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</a:pPr>
              <a:t>57</a:t>
            </a:fld>
            <a:endParaRPr lang="pt-BR" sz="14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F4AF11-15AA-4420-9BA2-2519E3FAD3DA}"/>
              </a:ext>
            </a:extLst>
          </p:cNvPr>
          <p:cNvSpPr/>
          <p:nvPr/>
        </p:nvSpPr>
        <p:spPr>
          <a:xfrm>
            <a:off x="7524329" y="0"/>
            <a:ext cx="1616967" cy="6275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Resultado de imagem para facial recognition trick using photo fake">
            <a:extLst>
              <a:ext uri="{FF2B5EF4-FFF2-40B4-BE49-F238E27FC236}">
                <a16:creationId xmlns:a16="http://schemas.microsoft.com/office/drawing/2014/main" id="{57858023-CDF6-44A1-BFD1-B34DFB879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6248" y="1134802"/>
            <a:ext cx="4855046" cy="20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DDACB7-65A7-4F38-A86D-772F14DC6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9" y="3231523"/>
            <a:ext cx="4473214" cy="1887137"/>
          </a:xfrm>
          <a:prstGeom prst="rect">
            <a:avLst/>
          </a:prstGeom>
        </p:spPr>
      </p:pic>
      <p:sp>
        <p:nvSpPr>
          <p:cNvPr id="14" name="Text Box 3"/>
          <p:cNvSpPr txBox="1">
            <a:spLocks noChangeArrowheads="1"/>
          </p:cNvSpPr>
          <p:nvPr/>
        </p:nvSpPr>
        <p:spPr bwMode="auto">
          <a:xfrm>
            <a:off x="0" y="107140"/>
            <a:ext cx="9144000" cy="59473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pt-BR" sz="3200" dirty="0">
              <a:solidFill>
                <a:schemeClr val="tx1"/>
              </a:solidFill>
              <a:latin typeface="Arial" charset="0"/>
            </a:endParaRPr>
          </a:p>
          <a:p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 err="1">
                <a:solidFill>
                  <a:schemeClr val="tx1"/>
                </a:solidFill>
                <a:latin typeface="Arial" charset="0"/>
              </a:rPr>
              <a:t>Smartphones</a:t>
            </a:r>
            <a:endParaRPr lang="en-US" sz="2800" dirty="0">
              <a:solidFill>
                <a:schemeClr val="tx1"/>
              </a:solidFill>
              <a:latin typeface="Arial" charset="0"/>
            </a:endParaRP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Face </a:t>
            </a:r>
          </a:p>
          <a:p>
            <a:r>
              <a:rPr lang="en-US" sz="2800" dirty="0">
                <a:solidFill>
                  <a:schemeClr val="tx1"/>
                </a:solidFill>
                <a:latin typeface="Arial" charset="0"/>
              </a:rPr>
              <a:t>Unlock</a:t>
            </a:r>
          </a:p>
          <a:p>
            <a:r>
              <a:rPr lang="en-US" sz="2800" b="1" i="1" dirty="0">
                <a:solidFill>
                  <a:schemeClr val="tx1"/>
                </a:solidFill>
                <a:latin typeface="Arial" charset="0"/>
              </a:rPr>
              <a:t>Fail</a:t>
            </a:r>
            <a:br>
              <a:rPr lang="en-US" sz="3600" i="1" dirty="0">
                <a:solidFill>
                  <a:schemeClr val="tx1"/>
                </a:solidFill>
                <a:latin typeface="Arial" charset="0"/>
              </a:rPr>
            </a:br>
            <a:endParaRPr lang="en-US" sz="3600" i="1" dirty="0">
              <a:solidFill>
                <a:schemeClr val="tx1"/>
              </a:solidFill>
              <a:latin typeface="Arial" charset="0"/>
            </a:endParaRPr>
          </a:p>
          <a:p>
            <a:endParaRPr lang="en-US" sz="2000" i="1" dirty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69E5852-7A25-45AF-81D6-4D34E9269D58}"/>
              </a:ext>
            </a:extLst>
          </p:cNvPr>
          <p:cNvSpPr txBox="1"/>
          <p:nvPr/>
        </p:nvSpPr>
        <p:spPr>
          <a:xfrm>
            <a:off x="4598466" y="4762522"/>
            <a:ext cx="4647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https://www.youtube.com/watch?v=lU_kbxpjQww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1B18750-2237-441E-A888-812E95882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8466" y="3209586"/>
            <a:ext cx="4496390" cy="1211566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00558FB-A0A1-4B42-827B-A47076F0AB19}"/>
              </a:ext>
            </a:extLst>
          </p:cNvPr>
          <p:cNvSpPr txBox="1"/>
          <p:nvPr/>
        </p:nvSpPr>
        <p:spPr>
          <a:xfrm>
            <a:off x="4598466" y="4464879"/>
            <a:ext cx="46826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/>
                </a:solidFill>
              </a:rPr>
              <a:t>https://www.youtube.com/watch?v=QS8NerjNJSc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E81EDDE-3B78-423B-A700-2436FB48EF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9152" y="1125131"/>
            <a:ext cx="1472168" cy="2024230"/>
          </a:xfrm>
          <a:prstGeom prst="rect">
            <a:avLst/>
          </a:prstGeom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em Visão 2D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988576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esultado de imagem para hicss 201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3545" y="519522"/>
            <a:ext cx="1932729" cy="144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79512" y="2601810"/>
            <a:ext cx="8424936" cy="1027700"/>
          </a:xfrm>
        </p:spPr>
        <p:txBody>
          <a:bodyPr>
            <a:noAutofit/>
          </a:bodyPr>
          <a:lstStyle/>
          <a:p>
            <a:r>
              <a:rPr lang="pt-BR" sz="3200" dirty="0">
                <a:latin typeface="Arial Narrow" panose="020B0606020202030204" pitchFamily="34" charset="0"/>
              </a:rPr>
              <a:t> </a:t>
            </a:r>
            <a:br>
              <a:rPr lang="pt-BR" sz="3200" dirty="0">
                <a:latin typeface="Arial Narrow" panose="020B0606020202030204" pitchFamily="34" charset="0"/>
              </a:rPr>
            </a:br>
            <a:r>
              <a:rPr lang="en-US" sz="2800" dirty="0">
                <a:latin typeface="Arial Narrow" panose="020B0606020202030204" pitchFamily="34" charset="0"/>
              </a:rPr>
              <a:t>Analysis and fusion of 2D and 3D images applied for detection and recognition of traffic signs using a new method of features extraction in conjunction with Deep Learning</a:t>
            </a:r>
            <a:br>
              <a:rPr lang="pt-BR" sz="3200" dirty="0">
                <a:latin typeface="Arial Narrow" panose="020B0606020202030204" pitchFamily="34" charset="0"/>
              </a:rPr>
            </a:br>
            <a:endParaRPr lang="pt-BR" sz="3200" dirty="0">
              <a:latin typeface="Arial Narrow" panose="020B0606020202030204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643042" y="3482584"/>
            <a:ext cx="5233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i="1" dirty="0">
                <a:latin typeface="Arial Narrow" panose="020B0606020202030204" pitchFamily="34" charset="0"/>
              </a:rPr>
              <a:t>Diego Renan Bruno </a:t>
            </a:r>
            <a:r>
              <a:rPr lang="pt-BR" i="1" dirty="0" err="1">
                <a:latin typeface="Arial Narrow" panose="020B0606020202030204" pitchFamily="34" charset="0"/>
              </a:rPr>
              <a:t>and</a:t>
            </a:r>
            <a:r>
              <a:rPr lang="pt-BR" i="1" dirty="0">
                <a:latin typeface="Arial Narrow" panose="020B0606020202030204" pitchFamily="34" charset="0"/>
              </a:rPr>
              <a:t> Fernando Santos Osório</a:t>
            </a:r>
            <a:endParaRPr lang="pt-BR" sz="4800" dirty="0">
              <a:latin typeface="Arial Narrow" panose="020B0606020202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A7E7C00-AF02-46A6-A48E-7D485ECF5E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096172" y="3224991"/>
            <a:ext cx="1297041" cy="12865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 descr="Resultado de imagem para ijcnn png">
            <a:extLst>
              <a:ext uri="{FF2B5EF4-FFF2-40B4-BE49-F238E27FC236}">
                <a16:creationId xmlns:a16="http://schemas.microsoft.com/office/drawing/2014/main" id="{8088E659-8653-4BAD-902C-C486A401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338" y="3959281"/>
            <a:ext cx="3631549" cy="5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m para wcci 2018 logo png">
            <a:extLst>
              <a:ext uri="{FF2B5EF4-FFF2-40B4-BE49-F238E27FC236}">
                <a16:creationId xmlns:a16="http://schemas.microsoft.com/office/drawing/2014/main" id="{097D912B-6346-446B-A1BA-59A9E635C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1" y="-68045"/>
            <a:ext cx="4513082" cy="2120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Resultado de imagem para hicss 201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2" y="3477491"/>
            <a:ext cx="1937370" cy="1596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FF59F2BA-6A42-4BAB-BED6-3BFE67BCBFC7}"/>
              </a:ext>
            </a:extLst>
          </p:cNvPr>
          <p:cNvSpPr/>
          <p:nvPr/>
        </p:nvSpPr>
        <p:spPr>
          <a:xfrm>
            <a:off x="4857753" y="646379"/>
            <a:ext cx="2124059" cy="75605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1AAA01C-CD94-42B2-A016-09B68AF9D121}"/>
              </a:ext>
            </a:extLst>
          </p:cNvPr>
          <p:cNvSpPr txBox="1"/>
          <p:nvPr/>
        </p:nvSpPr>
        <p:spPr>
          <a:xfrm>
            <a:off x="323528" y="1598152"/>
            <a:ext cx="7272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Arial Narrow" panose="020B0606020202030204" pitchFamily="34" charset="0"/>
              </a:rPr>
              <a:t>Visual attention and recognition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800" dirty="0">
                <a:latin typeface="Arial Narrow" panose="020B0606020202030204" pitchFamily="34" charset="0"/>
              </a:rPr>
              <a:t>Computer vision system and artificial intelligence</a:t>
            </a:r>
            <a:endParaRPr lang="pt-BR" sz="1800" dirty="0">
              <a:latin typeface="Arial Narrow" panose="020B0606020202030204" pitchFamily="34" charset="0"/>
            </a:endParaRPr>
          </a:p>
        </p:txBody>
      </p:sp>
      <p:pic>
        <p:nvPicPr>
          <p:cNvPr id="32" name="Picture 3">
            <a:extLst>
              <a:ext uri="{FF2B5EF4-FFF2-40B4-BE49-F238E27FC236}">
                <a16:creationId xmlns:a16="http://schemas.microsoft.com/office/drawing/2014/main" id="{D7156A41-2ABB-440F-9657-7DE7163339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2416" y="2394324"/>
            <a:ext cx="3885271" cy="2035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D77F13D7-50AF-4661-8418-29CF782BBF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857753" y="2390416"/>
            <a:ext cx="3762373" cy="20648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Retângulo 33">
            <a:extLst>
              <a:ext uri="{FF2B5EF4-FFF2-40B4-BE49-F238E27FC236}">
                <a16:creationId xmlns:a16="http://schemas.microsoft.com/office/drawing/2014/main" id="{F6951960-DAAD-4F79-95B8-CEDAF7670B67}"/>
              </a:ext>
            </a:extLst>
          </p:cNvPr>
          <p:cNvSpPr/>
          <p:nvPr/>
        </p:nvSpPr>
        <p:spPr>
          <a:xfrm>
            <a:off x="85722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Visual </a:t>
            </a:r>
            <a:r>
              <a:rPr lang="pt-BR" dirty="0" err="1">
                <a:latin typeface="Arial Narrow" pitchFamily="34" charset="0"/>
              </a:rPr>
              <a:t>attention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35" name="Retângulo 34">
            <a:extLst>
              <a:ext uri="{FF2B5EF4-FFF2-40B4-BE49-F238E27FC236}">
                <a16:creationId xmlns:a16="http://schemas.microsoft.com/office/drawing/2014/main" id="{2352BA44-55CB-4A3B-900D-F26F95D53618}"/>
              </a:ext>
            </a:extLst>
          </p:cNvPr>
          <p:cNvSpPr/>
          <p:nvPr/>
        </p:nvSpPr>
        <p:spPr>
          <a:xfrm>
            <a:off x="5143504" y="4483885"/>
            <a:ext cx="3286148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Arial Narrow" pitchFamily="34" charset="0"/>
              </a:rPr>
              <a:t>2D </a:t>
            </a:r>
            <a:r>
              <a:rPr lang="pt-BR" dirty="0" err="1">
                <a:latin typeface="Arial Narrow" pitchFamily="34" charset="0"/>
              </a:rPr>
              <a:t>recognition</a:t>
            </a:r>
            <a:r>
              <a:rPr lang="pt-BR" dirty="0">
                <a:latin typeface="Arial Narrow" pitchFamily="34" charset="0"/>
              </a:rPr>
              <a:t> – Artificial </a:t>
            </a:r>
            <a:r>
              <a:rPr lang="pt-BR" dirty="0" err="1">
                <a:latin typeface="Arial Narrow" pitchFamily="34" charset="0"/>
              </a:rPr>
              <a:t>Intelligence</a:t>
            </a:r>
            <a:endParaRPr lang="pt-BR" i="1" dirty="0">
              <a:latin typeface="Arial Narrow" pitchFamily="34" charset="0"/>
            </a:endParaRP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5EC0E544-1803-4C47-B21E-8F0CFACD2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143736" y="884131"/>
            <a:ext cx="2000264" cy="1484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37" name="Conector angulado 20">
            <a:extLst>
              <a:ext uri="{FF2B5EF4-FFF2-40B4-BE49-F238E27FC236}">
                <a16:creationId xmlns:a16="http://schemas.microsoft.com/office/drawing/2014/main" id="{9E4448CA-9863-4C7B-B9D8-83C722D0D9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4214810" y="2180010"/>
            <a:ext cx="2928958" cy="48220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1A554A71-F9F5-47A9-AD42-6B10FF5578CC}"/>
              </a:ext>
            </a:extLst>
          </p:cNvPr>
          <p:cNvSpPr txBox="1"/>
          <p:nvPr/>
        </p:nvSpPr>
        <p:spPr>
          <a:xfrm>
            <a:off x="4857753" y="646379"/>
            <a:ext cx="21240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 Narrow" panose="020B0606020202030204" pitchFamily="34" charset="0"/>
              </a:rPr>
              <a:t>Our knowledge base is formed by a set of objects</a:t>
            </a:r>
            <a:endParaRPr lang="pt-BR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4802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5554" y="292625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Ex Machina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para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com uma máquina com IA:</a:t>
            </a:r>
          </a:p>
          <a:p>
            <a:pPr>
              <a:buFont typeface="Wingdings" pitchFamily="2" charset="2"/>
              <a:buChar char="Ø"/>
            </a:pP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 Baseado no jogo da imitação</a:t>
            </a:r>
          </a:p>
        </p:txBody>
      </p:sp>
      <p:pic>
        <p:nvPicPr>
          <p:cNvPr id="1741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48837" y="2286000"/>
            <a:ext cx="6154836" cy="2857500"/>
          </a:xfrm>
          <a:prstGeom prst="rect">
            <a:avLst/>
          </a:prstGeom>
          <a:noFill/>
        </p:spPr>
      </p:pic>
      <p:pic>
        <p:nvPicPr>
          <p:cNvPr id="4" name="Picture 2" descr="Resultado de imagem para teste de turi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908" y="2250279"/>
            <a:ext cx="5286348" cy="13394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5" name="Picture 2" descr="Resultado de imagem para stereo camera bumblebee png">
            <a:extLst>
              <a:ext uri="{FF2B5EF4-FFF2-40B4-BE49-F238E27FC236}">
                <a16:creationId xmlns:a16="http://schemas.microsoft.com/office/drawing/2014/main" id="{87EBFC40-5DBE-43EE-9FF5-AD027980B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0101" y="1660916"/>
            <a:ext cx="1484425" cy="428628"/>
          </a:xfrm>
          <a:prstGeom prst="rect">
            <a:avLst/>
          </a:prstGeom>
          <a:noFill/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F075BBD6-7351-490E-8844-4E44618F0F9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85786" y="2411014"/>
            <a:ext cx="2714644" cy="1232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Imagem relacionada">
            <a:extLst>
              <a:ext uri="{FF2B5EF4-FFF2-40B4-BE49-F238E27FC236}">
                <a16:creationId xmlns:a16="http://schemas.microsoft.com/office/drawing/2014/main" id="{ADA34EEC-4F4B-4D9C-8A02-7B1AA02D9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-214346" y="1821652"/>
            <a:ext cx="1143008" cy="602078"/>
          </a:xfrm>
          <a:prstGeom prst="rect">
            <a:avLst/>
          </a:prstGeom>
          <a:noFill/>
        </p:spPr>
      </p:pic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E2017392-1B75-4BCA-A8C3-98385C577C25}"/>
              </a:ext>
            </a:extLst>
          </p:cNvPr>
          <p:cNvCxnSpPr/>
          <p:nvPr/>
        </p:nvCxnSpPr>
        <p:spPr>
          <a:xfrm rot="5400000" flipH="1" flipV="1">
            <a:off x="1285852" y="2035965"/>
            <a:ext cx="642942" cy="214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>
            <a:extLst>
              <a:ext uri="{FF2B5EF4-FFF2-40B4-BE49-F238E27FC236}">
                <a16:creationId xmlns:a16="http://schemas.microsoft.com/office/drawing/2014/main" id="{16047D4C-3AB5-4F69-8BE9-0B3B14BE5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786314" y="2035965"/>
            <a:ext cx="678482" cy="16073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22" name="Conector de seta reta 33">
            <a:extLst>
              <a:ext uri="{FF2B5EF4-FFF2-40B4-BE49-F238E27FC236}">
                <a16:creationId xmlns:a16="http://schemas.microsoft.com/office/drawing/2014/main" id="{65D5F7FF-23DA-4CC9-A09B-F9B56A1F7B34}"/>
              </a:ext>
            </a:extLst>
          </p:cNvPr>
          <p:cNvCxnSpPr>
            <a:stCxn id="17" idx="3"/>
          </p:cNvCxnSpPr>
          <p:nvPr/>
        </p:nvCxnSpPr>
        <p:spPr>
          <a:xfrm flipV="1">
            <a:off x="3500430" y="3000379"/>
            <a:ext cx="1428760" cy="2678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3" name="Picture 3">
            <a:extLst>
              <a:ext uri="{FF2B5EF4-FFF2-40B4-BE49-F238E27FC236}">
                <a16:creationId xmlns:a16="http://schemas.microsoft.com/office/drawing/2014/main" id="{BAFA9670-8700-4012-BC82-701C1324A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506494" y="2464593"/>
            <a:ext cx="1637507" cy="10566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DAD14F55-BDFF-4E99-B23C-70E296A9BDA2}"/>
              </a:ext>
            </a:extLst>
          </p:cNvPr>
          <p:cNvSpPr txBox="1"/>
          <p:nvPr/>
        </p:nvSpPr>
        <p:spPr>
          <a:xfrm>
            <a:off x="928662" y="3587200"/>
            <a:ext cx="25717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latin typeface="Arial Narrow" pitchFamily="34" charset="0"/>
            </a:endParaRPr>
          </a:p>
          <a:p>
            <a:pPr algn="ctr"/>
            <a:r>
              <a:rPr lang="en-US" b="1" dirty="0">
                <a:latin typeface="Arial Narrow" pitchFamily="34" charset="0"/>
              </a:rPr>
              <a:t>2D and 3D </a:t>
            </a:r>
            <a:r>
              <a:rPr lang="en-US" dirty="0">
                <a:latin typeface="Arial Narrow" pitchFamily="34" charset="0"/>
              </a:rPr>
              <a:t>data fusion</a:t>
            </a:r>
          </a:p>
          <a:p>
            <a:pPr algn="ctr"/>
            <a:r>
              <a:rPr lang="en-US" dirty="0">
                <a:latin typeface="Arial Narrow" pitchFamily="34" charset="0"/>
              </a:rPr>
              <a:t>(notion of depth and colors / textures)</a:t>
            </a:r>
            <a:endParaRPr lang="pt-BR" b="1" dirty="0">
              <a:latin typeface="Arial Narrow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F410CDAE-E48B-4191-AF7C-854389563F8E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00694" y="2250279"/>
            <a:ext cx="2214578" cy="133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F6C750D0-6F3F-4D29-A834-1B5757ADBB07}"/>
              </a:ext>
            </a:extLst>
          </p:cNvPr>
          <p:cNvSpPr txBox="1"/>
          <p:nvPr/>
        </p:nvSpPr>
        <p:spPr>
          <a:xfrm>
            <a:off x="5286380" y="3750477"/>
            <a:ext cx="32147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itchFamily="34" charset="0"/>
              </a:rPr>
              <a:t>Extraction of </a:t>
            </a:r>
            <a:r>
              <a:rPr lang="en-US" b="1" dirty="0">
                <a:latin typeface="Arial Narrow" pitchFamily="34" charset="0"/>
              </a:rPr>
              <a:t>3D + ANN </a:t>
            </a:r>
            <a:r>
              <a:rPr lang="en-US" dirty="0">
                <a:latin typeface="Arial Narrow" pitchFamily="34" charset="0"/>
              </a:rPr>
              <a:t>features</a:t>
            </a:r>
            <a:endParaRPr lang="pt-BR" dirty="0">
              <a:latin typeface="Arial Narrow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7D0B71C-CFE3-4B64-9573-379CE3784684}"/>
              </a:ext>
            </a:extLst>
          </p:cNvPr>
          <p:cNvSpPr txBox="1"/>
          <p:nvPr/>
        </p:nvSpPr>
        <p:spPr>
          <a:xfrm>
            <a:off x="3714744" y="2464594"/>
            <a:ext cx="11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rial Narrow" pitchFamily="34" charset="0"/>
                <a:cs typeface="Times New Roman" pitchFamily="18" charset="0"/>
              </a:rPr>
              <a:t>Object detected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48D04B77-D1D8-41DA-8EF7-E937F2C77EC8}"/>
              </a:ext>
            </a:extLst>
          </p:cNvPr>
          <p:cNvSpPr txBox="1"/>
          <p:nvPr/>
        </p:nvSpPr>
        <p:spPr>
          <a:xfrm>
            <a:off x="7643834" y="1979845"/>
            <a:ext cx="13573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</a:rPr>
              <a:t>2 classes </a:t>
            </a:r>
            <a:r>
              <a:rPr lang="pt-BR" dirty="0" err="1">
                <a:latin typeface="Arial Narrow" pitchFamily="34" charset="0"/>
              </a:rPr>
              <a:t>of</a:t>
            </a:r>
            <a:r>
              <a:rPr lang="pt-BR" dirty="0">
                <a:latin typeface="Arial Narrow" pitchFamily="34" charset="0"/>
              </a:rPr>
              <a:t> </a:t>
            </a:r>
            <a:r>
              <a:rPr lang="pt-BR" dirty="0" err="1">
                <a:latin typeface="Arial Narrow" pitchFamily="34" charset="0"/>
              </a:rPr>
              <a:t>objects</a:t>
            </a:r>
            <a:endParaRPr lang="pt-BR" dirty="0">
              <a:latin typeface="Arial Narrow" pitchFamily="34" charset="0"/>
            </a:endParaRPr>
          </a:p>
        </p:txBody>
      </p:sp>
      <p:pic>
        <p:nvPicPr>
          <p:cNvPr id="29" name="Picture 2">
            <a:extLst>
              <a:ext uri="{FF2B5EF4-FFF2-40B4-BE49-F238E27FC236}">
                <a16:creationId xmlns:a16="http://schemas.microsoft.com/office/drawing/2014/main" id="{0EB61AC1-2F7F-44B6-9C25-F39E21826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786050" y="1500181"/>
            <a:ext cx="1357322" cy="805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0" name="CaixaDeTexto 29">
            <a:extLst>
              <a:ext uri="{FF2B5EF4-FFF2-40B4-BE49-F238E27FC236}">
                <a16:creationId xmlns:a16="http://schemas.microsoft.com/office/drawing/2014/main" id="{54330FEE-1946-49B9-A8C5-7A110C3257E9}"/>
              </a:ext>
            </a:extLst>
          </p:cNvPr>
          <p:cNvSpPr txBox="1"/>
          <p:nvPr/>
        </p:nvSpPr>
        <p:spPr>
          <a:xfrm>
            <a:off x="2500298" y="1660916"/>
            <a:ext cx="7858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/>
              <a:t>2D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DACABD3E-EBB4-489B-B174-B4F5B6D84150}"/>
              </a:ext>
            </a:extLst>
          </p:cNvPr>
          <p:cNvSpPr txBox="1"/>
          <p:nvPr/>
        </p:nvSpPr>
        <p:spPr>
          <a:xfrm>
            <a:off x="3984772" y="160733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3D</a:t>
            </a:r>
          </a:p>
        </p:txBody>
      </p:sp>
      <p:cxnSp>
        <p:nvCxnSpPr>
          <p:cNvPr id="32" name="Conector reto 31">
            <a:extLst>
              <a:ext uri="{FF2B5EF4-FFF2-40B4-BE49-F238E27FC236}">
                <a16:creationId xmlns:a16="http://schemas.microsoft.com/office/drawing/2014/main" id="{C516E294-3A50-4B7E-A808-1A77BB45345A}"/>
              </a:ext>
            </a:extLst>
          </p:cNvPr>
          <p:cNvCxnSpPr>
            <a:cxnSpLocks/>
          </p:cNvCxnSpPr>
          <p:nvPr/>
        </p:nvCxnSpPr>
        <p:spPr>
          <a:xfrm flipH="1" flipV="1">
            <a:off x="428596" y="2411014"/>
            <a:ext cx="1223970" cy="1678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9564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2696D07B-DE7F-42F1-978F-749B06BCC2BD}"/>
              </a:ext>
            </a:extLst>
          </p:cNvPr>
          <p:cNvSpPr/>
          <p:nvPr/>
        </p:nvSpPr>
        <p:spPr>
          <a:xfrm>
            <a:off x="1371600" y="1383618"/>
            <a:ext cx="4284510" cy="46771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-20538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323528" y="1674352"/>
            <a:ext cx="70009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/>
            <a:br>
              <a:rPr lang="pt-BR" dirty="0"/>
            </a:br>
            <a:endParaRPr lang="pt-BR" dirty="0"/>
          </a:p>
        </p:txBody>
      </p:sp>
      <p:sp>
        <p:nvSpPr>
          <p:cNvPr id="9" name="AutoShape 2" descr="Resultado de imagem para v-rep logo png">
            <a:extLst>
              <a:ext uri="{FF2B5EF4-FFF2-40B4-BE49-F238E27FC236}">
                <a16:creationId xmlns:a16="http://schemas.microsoft.com/office/drawing/2014/main" id="{CD657753-5F56-4E27-B7BB-4381497F31A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57450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CBF82929-F79E-4030-A0FB-50FA49085C4E}"/>
              </a:ext>
            </a:extLst>
          </p:cNvPr>
          <p:cNvSpPr/>
          <p:nvPr/>
        </p:nvSpPr>
        <p:spPr>
          <a:xfrm>
            <a:off x="5857884" y="910817"/>
            <a:ext cx="1571636" cy="117872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2">
            <a:extLst>
              <a:ext uri="{FF2B5EF4-FFF2-40B4-BE49-F238E27FC236}">
                <a16:creationId xmlns:a16="http://schemas.microsoft.com/office/drawing/2014/main" id="{2B14EE88-3458-4E22-844A-47B75744C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5536" y="1938761"/>
            <a:ext cx="2679492" cy="1762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4" name="CaixaDeTexto 33">
            <a:extLst>
              <a:ext uri="{FF2B5EF4-FFF2-40B4-BE49-F238E27FC236}">
                <a16:creationId xmlns:a16="http://schemas.microsoft.com/office/drawing/2014/main" id="{F99E503D-5924-42B1-BD44-42A1DDA986D7}"/>
              </a:ext>
            </a:extLst>
          </p:cNvPr>
          <p:cNvSpPr txBox="1"/>
          <p:nvPr/>
        </p:nvSpPr>
        <p:spPr>
          <a:xfrm>
            <a:off x="857224" y="401837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Imagem 2D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(RGB)</a:t>
            </a:r>
          </a:p>
        </p:txBody>
      </p:sp>
      <p:pic>
        <p:nvPicPr>
          <p:cNvPr id="35" name="Picture 2" descr="Resultado de imagem para deep learning png">
            <a:extLst>
              <a:ext uri="{FF2B5EF4-FFF2-40B4-BE49-F238E27FC236}">
                <a16:creationId xmlns:a16="http://schemas.microsoft.com/office/drawing/2014/main" id="{A25A5F35-BA5C-4B69-AE31-F87B9599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65260" y="2125353"/>
            <a:ext cx="3449947" cy="1571546"/>
          </a:xfrm>
          <a:prstGeom prst="rect">
            <a:avLst/>
          </a:prstGeom>
          <a:noFill/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594DC2BC-F679-4EF0-8DF8-F5C191C505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286645" y="2411014"/>
            <a:ext cx="1619261" cy="9108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71E127A0-87D9-414F-8D99-98338F012C24}"/>
              </a:ext>
            </a:extLst>
          </p:cNvPr>
          <p:cNvSpPr txBox="1"/>
          <p:nvPr/>
        </p:nvSpPr>
        <p:spPr>
          <a:xfrm>
            <a:off x="4572000" y="3804056"/>
            <a:ext cx="17145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Arial Narrow" pitchFamily="34" charset="0"/>
                <a:cs typeface="Times New Roman" pitchFamily="18" charset="0"/>
              </a:rPr>
              <a:t>Deep Learning </a:t>
            </a:r>
          </a:p>
          <a:p>
            <a:pPr algn="ctr"/>
            <a:r>
              <a:rPr lang="pt-BR" dirty="0">
                <a:latin typeface="Arial Narrow" pitchFamily="34" charset="0"/>
                <a:cs typeface="Times New Roman" pitchFamily="18" charset="0"/>
              </a:rPr>
              <a:t>(Inception V3)</a:t>
            </a:r>
          </a:p>
        </p:txBody>
      </p:sp>
      <p:pic>
        <p:nvPicPr>
          <p:cNvPr id="38" name="Picture 5">
            <a:extLst>
              <a:ext uri="{FF2B5EF4-FFF2-40B4-BE49-F238E27FC236}">
                <a16:creationId xmlns:a16="http://schemas.microsoft.com/office/drawing/2014/main" id="{71E8BE90-F915-47CA-BC4A-3A98BA35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929322" y="1017974"/>
            <a:ext cx="1333500" cy="96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CaixaDeTexto 38">
            <a:extLst>
              <a:ext uri="{FF2B5EF4-FFF2-40B4-BE49-F238E27FC236}">
                <a16:creationId xmlns:a16="http://schemas.microsoft.com/office/drawing/2014/main" id="{162289BD-5336-42CF-B280-164735595AB9}"/>
              </a:ext>
            </a:extLst>
          </p:cNvPr>
          <p:cNvSpPr txBox="1"/>
          <p:nvPr/>
        </p:nvSpPr>
        <p:spPr>
          <a:xfrm>
            <a:off x="7327295" y="3618560"/>
            <a:ext cx="15001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Traffic sign detected and recognized</a:t>
            </a:r>
            <a:endParaRPr lang="en-US" b="1" dirty="0">
              <a:latin typeface="Arial Narrow" pitchFamily="34" charset="0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A1149FBF-D4E9-437A-BB9B-5896CFEC216B}"/>
              </a:ext>
            </a:extLst>
          </p:cNvPr>
          <p:cNvSpPr txBox="1"/>
          <p:nvPr/>
        </p:nvSpPr>
        <p:spPr>
          <a:xfrm>
            <a:off x="0" y="3698907"/>
            <a:ext cx="37147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 Narrow" pitchFamily="34" charset="0"/>
              </a:rPr>
              <a:t>Detection representation in </a:t>
            </a:r>
            <a:r>
              <a:rPr lang="en-US" b="1" dirty="0">
                <a:latin typeface="Arial Narrow" pitchFamily="34" charset="0"/>
              </a:rPr>
              <a:t>2D (x, y)</a:t>
            </a:r>
          </a:p>
        </p:txBody>
      </p:sp>
      <p:cxnSp>
        <p:nvCxnSpPr>
          <p:cNvPr id="41" name="Conector de seta reta 28">
            <a:extLst>
              <a:ext uri="{FF2B5EF4-FFF2-40B4-BE49-F238E27FC236}">
                <a16:creationId xmlns:a16="http://schemas.microsoft.com/office/drawing/2014/main" id="{CAB8221A-13F2-4977-9529-7D3A2C5BE2B8}"/>
              </a:ext>
            </a:extLst>
          </p:cNvPr>
          <p:cNvCxnSpPr/>
          <p:nvPr/>
        </p:nvCxnSpPr>
        <p:spPr>
          <a:xfrm rot="10800000" flipV="1">
            <a:off x="5429256" y="2089544"/>
            <a:ext cx="428628" cy="21431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57D709CB-6C82-41F9-ADBF-1A53188D901B}"/>
              </a:ext>
            </a:extLst>
          </p:cNvPr>
          <p:cNvSpPr txBox="1"/>
          <p:nvPr/>
        </p:nvSpPr>
        <p:spPr>
          <a:xfrm>
            <a:off x="1371600" y="1383619"/>
            <a:ext cx="47845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Narrow" panose="020B0606020202030204" pitchFamily="34" charset="0"/>
              </a:rPr>
              <a:t>We apply Deep Learning to classify the bounding boxes that represent the vertical traffic signals</a:t>
            </a:r>
            <a:endParaRPr lang="pt-BR" dirty="0">
              <a:latin typeface="Arial Narrow" panose="020B0606020202030204" pitchFamily="34" charset="0"/>
            </a:endParaRPr>
          </a:p>
        </p:txBody>
      </p:sp>
      <p:sp>
        <p:nvSpPr>
          <p:cNvPr id="22" name="CaixaDeTexto 21"/>
          <p:cNvSpPr txBox="1"/>
          <p:nvPr/>
        </p:nvSpPr>
        <p:spPr>
          <a:xfrm>
            <a:off x="730368" y="760255"/>
            <a:ext cx="55721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Arial Narrow" pitchFamily="34" charset="0"/>
                <a:cs typeface="Times New Roman" pitchFamily="18" charset="0"/>
              </a:rPr>
              <a:t>Metodologia</a:t>
            </a:r>
            <a:endParaRPr lang="pt-BR" sz="3200" b="1" dirty="0">
              <a:solidFill>
                <a:schemeClr val="bg1"/>
              </a:solidFill>
              <a:latin typeface="Arial Narrow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1952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0" y="4806619"/>
            <a:ext cx="3675900" cy="26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-64425" y="4714894"/>
            <a:ext cx="3556500" cy="26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71" name="Shape 171"/>
          <p:cNvSpPr/>
          <p:nvPr/>
        </p:nvSpPr>
        <p:spPr>
          <a:xfrm>
            <a:off x="1837825" y="5073019"/>
            <a:ext cx="918900" cy="77175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2757021" y="5073019"/>
            <a:ext cx="918900" cy="77175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0" y="5073019"/>
            <a:ext cx="918900" cy="77175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918944" y="5073019"/>
            <a:ext cx="918900" cy="77175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24" y="1036104"/>
            <a:ext cx="3446159" cy="17684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77" y="2871020"/>
            <a:ext cx="4613400" cy="19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32752" y="698038"/>
            <a:ext cx="4607578" cy="210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16017" y="2926315"/>
            <a:ext cx="3942459" cy="193685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E746719F-94DF-4EFE-A838-08938ED62496}"/>
              </a:ext>
            </a:extLst>
          </p:cNvPr>
          <p:cNvSpPr/>
          <p:nvPr/>
        </p:nvSpPr>
        <p:spPr>
          <a:xfrm>
            <a:off x="3795185" y="2433251"/>
            <a:ext cx="2263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latin typeface="Arial Narrow" pitchFamily="34" charset="0"/>
              </a:rPr>
              <a:t> </a:t>
            </a:r>
            <a:endParaRPr lang="pt-BR" dirty="0"/>
          </a:p>
        </p:txBody>
      </p:sp>
      <p:sp>
        <p:nvSpPr>
          <p:cNvPr id="14" name="Google Shape;58;p2"/>
          <p:cNvSpPr txBox="1"/>
          <p:nvPr/>
        </p:nvSpPr>
        <p:spPr>
          <a:xfrm>
            <a:off x="0" y="0"/>
            <a:ext cx="850109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As leis de trânsito são obedecidas?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927148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312420" y="1317000"/>
            <a:ext cx="742475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Ética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Inteligentes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63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2243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9"/>
            <a:ext cx="7815290" cy="1607355"/>
          </a:xfrm>
        </p:spPr>
        <p:txBody>
          <a:bodyPr>
            <a:normAutofit/>
          </a:bodyPr>
          <a:lstStyle/>
          <a:p>
            <a:r>
              <a:rPr lang="pt-BR" sz="2800" dirty="0"/>
              <a:t> </a:t>
            </a:r>
            <a:endParaRPr lang="pt-BR" sz="2800" b="1" dirty="0">
              <a:latin typeface="Arial Narrow" pitchFamily="3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1000100" y="803660"/>
            <a:ext cx="65008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 </a:t>
            </a:r>
          </a:p>
          <a:p>
            <a:endParaRPr lang="pt-BR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85867"/>
            <a:ext cx="9144000" cy="39447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8" name="Picture 4" descr="Resultado de imagem para bandeira brasil 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868" y="0"/>
            <a:ext cx="4661168" cy="34825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2228849"/>
            <a:ext cx="9144001" cy="291465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Eu, robô  - Asimov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125131"/>
            <a:ext cx="8229600" cy="3469492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As três leis de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Asimov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funcionam?</a:t>
            </a:r>
          </a:p>
        </p:txBody>
      </p:sp>
      <p:sp>
        <p:nvSpPr>
          <p:cNvPr id="18436" name="AutoShape 4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38" name="AutoShape 6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0" name="AutoShape 8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2" name="AutoShape 10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444" name="AutoShape 12" descr="Resultado de imagem para ASIMOV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074" name="Picture 2" descr="Resultado de imagem para ASIMOV 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00796" y="160717"/>
            <a:ext cx="2643205" cy="1982405"/>
          </a:xfrm>
          <a:prstGeom prst="rect">
            <a:avLst/>
          </a:prstGeom>
          <a:noFill/>
        </p:spPr>
      </p:pic>
      <p:pic>
        <p:nvPicPr>
          <p:cNvPr id="5122" name="Picture 2" descr="Resultado de imagem para interrogaÃ§Ã£o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00562" y="428610"/>
            <a:ext cx="2143140" cy="160735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66</a:t>
            </a:fld>
            <a:endParaRPr lang="pt-BR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68119"/>
            <a:ext cx="6215074" cy="3875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1" y="964395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286512" y="2625329"/>
            <a:ext cx="26432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 Narrow" pitchFamily="34" charset="0"/>
              </a:rPr>
              <a:t>Proteger o seu dono ou a criança...?</a:t>
            </a:r>
          </a:p>
        </p:txBody>
      </p:sp>
      <p:sp>
        <p:nvSpPr>
          <p:cNvPr id="12" name="Google Shape;58;p2"/>
          <p:cNvSpPr txBox="1"/>
          <p:nvPr/>
        </p:nvSpPr>
        <p:spPr>
          <a:xfrm>
            <a:off x="0" y="0"/>
            <a:ext cx="893826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Tomada de decisão sem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sentimentos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107504" y="843558"/>
            <a:ext cx="5976664" cy="70207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216633"/>
            <a:ext cx="8229600" cy="3394472"/>
          </a:xfrm>
        </p:spPr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67</a:t>
            </a:fld>
            <a:endParaRPr lang="pt-BR"/>
          </a:p>
        </p:txBody>
      </p:sp>
      <p:pic>
        <p:nvPicPr>
          <p:cNvPr id="8" name="Picture 2" descr="Resultado de imagem para logo interrogaçã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43703" y="1828063"/>
            <a:ext cx="2071701" cy="1553777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/>
        </p:nvSpPr>
        <p:spPr>
          <a:xfrm>
            <a:off x="6357950" y="3381840"/>
            <a:ext cx="26432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>
                <a:latin typeface="Arial Narrow" pitchFamily="34" charset="0"/>
              </a:rPr>
              <a:t>Proteger o idoso ou a criança?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0" y="214297"/>
            <a:ext cx="7858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b="1" dirty="0">
                <a:latin typeface="Arial Narrow" pitchFamily="34" charset="0"/>
              </a:rPr>
              <a:t> Tomada de atitude sem sentimentos</a:t>
            </a:r>
          </a:p>
        </p:txBody>
      </p:sp>
      <p:pic>
        <p:nvPicPr>
          <p:cNvPr id="8194" name="Picture 2" descr="https://cdn.technologyreview.com/i/images/m.i.tsmartcarchoicescolo01.jpg?sw=1272&amp;cx=0&amp;cy=0&amp;cw=2760&amp;ch=17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499" y="1776586"/>
            <a:ext cx="6364449" cy="293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/>
          <p:cNvSpPr txBox="1"/>
          <p:nvPr/>
        </p:nvSpPr>
        <p:spPr>
          <a:xfrm>
            <a:off x="251520" y="843558"/>
            <a:ext cx="619268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b="1" dirty="0">
                <a:solidFill>
                  <a:srgbClr val="FF0000"/>
                </a:solidFill>
                <a:latin typeface="Arial Narrow" pitchFamily="34" charset="0"/>
              </a:rPr>
              <a:t>Um carro autônomo deve matar o bebê ou a avó? Depende de onde você é.</a:t>
            </a:r>
          </a:p>
        </p:txBody>
      </p:sp>
      <p:pic>
        <p:nvPicPr>
          <p:cNvPr id="8196" name="Picture 4" descr="Resultado de imagem para logo MIT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98" y="214296"/>
            <a:ext cx="3338736" cy="1669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Resultado de imagem para LOGO BIZARRO?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786182" y="1327838"/>
            <a:ext cx="3100162" cy="10818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51387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68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42427" y="223352"/>
            <a:ext cx="8520600" cy="572700"/>
          </a:xfrm>
        </p:spPr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69</a:t>
            </a:fld>
            <a:endParaRPr lang="pt-BR"/>
          </a:p>
        </p:txBody>
      </p:sp>
      <p:sp>
        <p:nvSpPr>
          <p:cNvPr id="111618" name="AutoShape 2" descr="Médicos x Inteligência Artificial: quem é mais assertivo no diagnóstico?  Estudo de Harvard responde - PEBMED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1161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0" y="964395"/>
            <a:ext cx="9144000" cy="4172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5563562" y="2324094"/>
            <a:ext cx="3071834" cy="160735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dirty="0"/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071553"/>
            <a:ext cx="8686800" cy="352307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Um humano escolhido aplicando o </a:t>
            </a:r>
            <a:r>
              <a:rPr lang="pt-BR" sz="2400" b="1" dirty="0">
                <a:solidFill>
                  <a:schemeClr val="tx1"/>
                </a:solidFill>
                <a:latin typeface="Arial Narrow" pitchFamily="34" charset="0"/>
              </a:rPr>
              <a:t>teste de Turing </a:t>
            </a:r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em uma máquina:</a:t>
            </a:r>
          </a:p>
        </p:txBody>
      </p:sp>
      <p:pic>
        <p:nvPicPr>
          <p:cNvPr id="57346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2316" y="1577341"/>
            <a:ext cx="5737229" cy="3566160"/>
          </a:xfrm>
          <a:prstGeom prst="rect">
            <a:avLst/>
          </a:prstGeom>
          <a:noFill/>
        </p:spPr>
      </p:pic>
      <p:pic>
        <p:nvPicPr>
          <p:cNvPr id="16386" name="Picture 2" descr="Resultado de image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712451"/>
            <a:ext cx="2636718" cy="2534846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5834074" y="2400532"/>
            <a:ext cx="264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itchFamily="34" charset="0"/>
              </a:rPr>
              <a:t>O </a:t>
            </a:r>
            <a:r>
              <a:rPr lang="pt-BR" sz="1800" b="1" dirty="0">
                <a:latin typeface="Arial Narrow" pitchFamily="34" charset="0"/>
              </a:rPr>
              <a:t>Teste de Turing</a:t>
            </a:r>
            <a:r>
              <a:rPr lang="pt-BR" sz="1800" dirty="0">
                <a:latin typeface="Arial Narrow" pitchFamily="34" charset="0"/>
              </a:rPr>
              <a:t> testa a capacidade de uma máquina exibir comportamento inteligente equivalente a um ser humano, ou indistinguível deste</a:t>
            </a:r>
            <a:r>
              <a:rPr lang="pt-BR" dirty="0">
                <a:latin typeface="Arial Narrow" pitchFamily="34" charset="0"/>
              </a:rPr>
              <a:t>.</a:t>
            </a:r>
          </a:p>
        </p:txBody>
      </p:sp>
      <p:sp>
        <p:nvSpPr>
          <p:cNvPr id="10" name="Título 1"/>
          <p:cNvSpPr txBox="1">
            <a:spLocks/>
          </p:cNvSpPr>
          <p:nvPr/>
        </p:nvSpPr>
        <p:spPr>
          <a:xfrm>
            <a:off x="325554" y="2926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r>
              <a:rPr kumimoji="0" lang="pt-BR" sz="3600" b="1" i="0" u="none" strike="noStrike" kern="0" cap="none" spc="0" normalizeH="0" baseline="0" noProof="0" dirty="0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Ex </a:t>
            </a:r>
            <a:r>
              <a:rPr kumimoji="0" lang="pt-BR" sz="3600" b="1" i="0" u="none" strike="noStrike" kern="0" cap="none" spc="0" normalizeH="0" baseline="0" noProof="0" dirty="0" err="1">
                <a:ln>
                  <a:noFill/>
                </a:ln>
                <a:solidFill>
                  <a:schemeClr val="dk1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Machina</a:t>
            </a:r>
            <a:endParaRPr kumimoji="0" lang="pt-BR" sz="36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857238"/>
            <a:ext cx="9144000" cy="428626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Espaço Reservado para Conteúdo 4" descr="1_iHWm_0nO4b_bhIcUk3xLdQ.gif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158" y="964395"/>
            <a:ext cx="7215238" cy="3041223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70</a:t>
            </a:fld>
            <a:endParaRPr lang="pt-BR"/>
          </a:p>
        </p:txBody>
      </p:sp>
      <p:pic>
        <p:nvPicPr>
          <p:cNvPr id="110594" name="Picture 2" descr="Info Graphics 3D: 19 Renders Dr.Hous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00694" y="1014412"/>
            <a:ext cx="4133850" cy="4129088"/>
          </a:xfrm>
          <a:prstGeom prst="rect">
            <a:avLst/>
          </a:prstGeom>
          <a:noFill/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10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6715140" y="857238"/>
            <a:ext cx="2428860" cy="42862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b="1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71</a:t>
            </a:fld>
            <a:endParaRPr lang="pt-BR"/>
          </a:p>
        </p:txBody>
      </p:sp>
      <p:sp>
        <p:nvSpPr>
          <p:cNvPr id="7" name="Espaço Reservado para Conteúdo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 </a:t>
            </a:r>
          </a:p>
        </p:txBody>
      </p:sp>
      <p:pic>
        <p:nvPicPr>
          <p:cNvPr id="113666" name="Picture 2" descr="Como a IA funciona em radiologia: aplicações e casos de us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178709"/>
            <a:ext cx="6667514" cy="3964791"/>
          </a:xfrm>
          <a:prstGeom prst="rect">
            <a:avLst/>
          </a:prstGeom>
          <a:noFill/>
        </p:spPr>
      </p:pic>
      <p:pic>
        <p:nvPicPr>
          <p:cNvPr id="1136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29521" y="964396"/>
            <a:ext cx="1343025" cy="1393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220687" y="2571750"/>
            <a:ext cx="1823317" cy="1125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366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06018" y="3962155"/>
            <a:ext cx="1937982" cy="1181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medicina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2057115"/>
              </p:ext>
            </p:extLst>
          </p:nvPr>
        </p:nvGraphicFramePr>
        <p:xfrm>
          <a:off x="107951" y="195486"/>
          <a:ext cx="9015412" cy="49194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123" name="Título 1"/>
          <p:cNvSpPr>
            <a:spLocks noGrp="1"/>
          </p:cNvSpPr>
          <p:nvPr>
            <p:ph type="title"/>
          </p:nvPr>
        </p:nvSpPr>
        <p:spPr>
          <a:xfrm>
            <a:off x="2123728" y="87474"/>
            <a:ext cx="8136904" cy="535949"/>
          </a:xfrm>
        </p:spPr>
        <p:txBody>
          <a:bodyPr>
            <a:normAutofit fontScale="90000"/>
          </a:bodyPr>
          <a:lstStyle/>
          <a:p>
            <a:pPr algn="l"/>
            <a:r>
              <a:rPr lang="pt-BR" altLang="pt-BR" sz="4000" b="1" dirty="0">
                <a:solidFill>
                  <a:schemeClr val="bg1"/>
                </a:solidFill>
                <a:latin typeface="Arial Narrow" pitchFamily="34" charset="0"/>
              </a:rPr>
              <a:t>Industria 4.0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2699281" y="4589332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1784 Primeiro tear mecânico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4494799" y="4135703"/>
            <a:ext cx="2089150" cy="57708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1870 Primeira linha de produção (abatedouros de Cincinnati)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4912784" y="3184721"/>
            <a:ext cx="22320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1969 Primeiro Controlador Lógico Programável (PLC), </a:t>
            </a:r>
            <a:r>
              <a:rPr lang="pt-BR" sz="1050" dirty="0" err="1"/>
              <a:t>Modicon</a:t>
            </a:r>
            <a:r>
              <a:rPr lang="pt-BR" sz="1050" dirty="0"/>
              <a:t> 084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5482705" y="2143919"/>
            <a:ext cx="1800225" cy="4154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t-BR" sz="1050" dirty="0"/>
              <a:t>2012 Sistemas </a:t>
            </a:r>
            <a:r>
              <a:rPr lang="pt-BR" sz="1050" dirty="0" err="1"/>
              <a:t>Ciber-Físicos</a:t>
            </a:r>
            <a:endParaRPr lang="pt-BR" sz="1050" dirty="0"/>
          </a:p>
        </p:txBody>
      </p:sp>
      <p:sp>
        <p:nvSpPr>
          <p:cNvPr id="6" name="Seta para cima 5"/>
          <p:cNvSpPr/>
          <p:nvPr/>
        </p:nvSpPr>
        <p:spPr>
          <a:xfrm>
            <a:off x="8316417" y="1765760"/>
            <a:ext cx="468313" cy="302418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pt-BR" dirty="0"/>
              <a:t>COMPLEXIDADE</a:t>
            </a:r>
          </a:p>
        </p:txBody>
      </p:sp>
      <p:pic>
        <p:nvPicPr>
          <p:cNvPr id="5129" name="Picture 4" descr="http://image.slidesharecdn.com/industria4-140902083831-phpapp01/95/industria-40-1-638.jpg?cb=14096471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845587"/>
            <a:ext cx="3960440" cy="1456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6" descr="http://s3.amazonaws.com/magoo/ABAAAfgzcAK-2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713" y="2344342"/>
            <a:ext cx="1581150" cy="553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1" name="Picture 8" descr="http://www.mises.org.br/images/articles/2011/Julho/Industrial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596878"/>
            <a:ext cx="1689100" cy="91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2" name="Picture 10" descr="http://yourmarketingco.com/wp-content/uploads/2013/07/heritage_1928_rouge_model_a_575x426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2621756"/>
            <a:ext cx="1639888" cy="9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3" name="CaixaDeTexto 10"/>
          <p:cNvSpPr txBox="1">
            <a:spLocks noChangeArrowheads="1"/>
          </p:cNvSpPr>
          <p:nvPr/>
        </p:nvSpPr>
        <p:spPr bwMode="auto">
          <a:xfrm>
            <a:off x="5292030" y="4906566"/>
            <a:ext cx="360045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eaLnBrk="1" hangingPunct="1"/>
            <a:r>
              <a:rPr lang="pt-BR" altLang="pt-BR" sz="1200" dirty="0"/>
              <a:t>Fonte: adaptado de ACATECH, 2013</a:t>
            </a:r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956E614-4DE7-4137-BB90-D561C7B3C712}" type="slidenum">
              <a:rPr lang="pt-BR" smtClean="0"/>
              <a:pPr>
                <a:defRPr/>
              </a:pPr>
              <a:t>72</a:t>
            </a:fld>
            <a:endParaRPr lang="pt-BR"/>
          </a:p>
        </p:txBody>
      </p:sp>
      <p:sp>
        <p:nvSpPr>
          <p:cNvPr id="18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5816633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348" y="89756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r>
              <a:rPr lang="pt-BR" sz="3800" dirty="0">
                <a:solidFill>
                  <a:srgbClr val="FF0000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1268"/>
            <a:ext cx="9108504" cy="433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4296503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5150" y="1167594"/>
            <a:ext cx="7872410" cy="549038"/>
          </a:xfrm>
        </p:spPr>
        <p:txBody>
          <a:bodyPr>
            <a:noAutofit/>
          </a:bodyPr>
          <a:lstStyle/>
          <a:p>
            <a:pPr algn="l"/>
            <a:r>
              <a:rPr lang="pt-BR" sz="2500" b="1" dirty="0">
                <a:latin typeface="Arial Narrow" pitchFamily="34" charset="0"/>
              </a:rPr>
              <a:t>Robótica Industrial</a:t>
            </a:r>
            <a:br>
              <a:rPr lang="pt-BR" sz="2500" b="1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Robôs de produção </a:t>
            </a:r>
            <a:br>
              <a:rPr lang="pt-BR" sz="2500" dirty="0">
                <a:latin typeface="Arial Narrow" pitchFamily="34" charset="0"/>
              </a:rPr>
            </a:br>
            <a:r>
              <a:rPr lang="pt-BR" sz="2500" dirty="0">
                <a:latin typeface="Arial Narrow" pitchFamily="34" charset="0"/>
              </a:rPr>
              <a:t>Controle do homem morto</a:t>
            </a:r>
            <a:endParaRPr lang="pt-BR" sz="25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8194" name="Picture 2" descr="Resultado de imagem para joystick for manipulator robotic abb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3" y="2875248"/>
            <a:ext cx="4311925" cy="226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sultado de imagem para robo abb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8608" y="128720"/>
            <a:ext cx="6767282" cy="5143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ítulo 1"/>
          <p:cNvSpPr txBox="1">
            <a:spLocks/>
          </p:cNvSpPr>
          <p:nvPr/>
        </p:nvSpPr>
        <p:spPr>
          <a:xfrm>
            <a:off x="242427" y="223352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chemeClr val="dk1"/>
              </a:solidFill>
              <a:effectLst/>
              <a:uLnTx/>
              <a:uFillTx/>
              <a:latin typeface="Arial Narrow" pitchFamily="34" charset="0"/>
              <a:ea typeface="Arial"/>
              <a:cs typeface="Arial"/>
              <a:sym typeface="Arial"/>
            </a:endParaRPr>
          </a:p>
        </p:txBody>
      </p:sp>
      <p:sp>
        <p:nvSpPr>
          <p:cNvPr id="14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Revolução Industrial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83275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9218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392" y="1540614"/>
            <a:ext cx="7921823" cy="3602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Resultado de imagem para robos colaborativos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97" y="3111810"/>
            <a:ext cx="2661267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832431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42" name="Picture 2" descr="Resultado de imagem para robos colaborativo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29612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Robôs colaborativos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111552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rmAutofit fontScale="90000"/>
          </a:bodyPr>
          <a:lstStyle/>
          <a:p>
            <a:pPr algn="l"/>
            <a:br>
              <a:rPr lang="pt-BR" sz="3800" b="1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Reconhecer o tipo da carne</a:t>
            </a:r>
            <a:br>
              <a:rPr lang="pt-BR" sz="3600" dirty="0">
                <a:latin typeface="Arial Narrow" pitchFamily="34" charset="0"/>
              </a:rPr>
            </a:br>
            <a:r>
              <a:rPr lang="pt-BR" sz="3600" dirty="0">
                <a:latin typeface="Arial Narrow" pitchFamily="34" charset="0"/>
              </a:rPr>
              <a:t>Grandes valores  </a:t>
            </a:r>
            <a:endParaRPr lang="pt-BR" sz="36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50" y="2787774"/>
            <a:ext cx="8620501" cy="19702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 descr="Resultado de imagem para vaca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6677" y="897564"/>
            <a:ext cx="2843808" cy="213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559246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7" y="43746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Algo parecido já é feito...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6386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2547"/>
            <a:ext cx="456648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m para verificando garrafas na linha de produca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956505"/>
            <a:ext cx="4684238" cy="1976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807752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Problemas de 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014170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66249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Análise de grandes volumes de dados...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7410" name="Picture 2" descr="Resultado de imagem para john deer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15666"/>
            <a:ext cx="4120752" cy="206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Imagem relaciona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788490"/>
            <a:ext cx="4860032" cy="2114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917576" y="3903218"/>
            <a:ext cx="6966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Arial Narrow" pitchFamily="34" charset="0"/>
              </a:rPr>
              <a:t>        Lavoura                            Bancos </a:t>
            </a:r>
          </a:p>
        </p:txBody>
      </p:sp>
      <p:pic>
        <p:nvPicPr>
          <p:cNvPr id="17414" name="Picture 6" descr="Resultado de imagem para big data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195" y="3876044"/>
            <a:ext cx="3179445" cy="1157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Resultado de imagem para big data 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111" y="463154"/>
            <a:ext cx="2792332" cy="1811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BIG data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17191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017974"/>
            <a:ext cx="8229600" cy="2678925"/>
          </a:xfrm>
        </p:spPr>
        <p:txBody>
          <a:bodyPr>
            <a:normAutofit fontScale="92500" lnSpcReduction="10000"/>
          </a:bodyPr>
          <a:lstStyle/>
          <a:p>
            <a:pPr>
              <a:buNone/>
            </a:pPr>
            <a:r>
              <a:rPr lang="pt-BR" sz="2000" b="1" dirty="0">
                <a:solidFill>
                  <a:schemeClr val="tx1"/>
                </a:solidFill>
                <a:latin typeface="Arial Narrow" pitchFamily="34" charset="0"/>
              </a:rPr>
              <a:t>Interação humano-robô</a:t>
            </a:r>
          </a:p>
          <a:p>
            <a:pPr>
              <a:buNone/>
            </a:pPr>
            <a:endParaRPr lang="pt-BR" sz="2000" b="1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Capaz de reproduzir 62 expressões faciais</a:t>
            </a:r>
          </a:p>
          <a:p>
            <a:pPr marL="457200" indent="-457200">
              <a:buFont typeface="Wingdings" pitchFamily="2" charset="2"/>
              <a:buChar char="Ø"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Objetivo é conseguir uma maior aceitação da robótica </a:t>
            </a:r>
          </a:p>
          <a:p>
            <a:pPr marL="457200" indent="-457200">
              <a:buNone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no mesmo ambiente humano</a:t>
            </a:r>
          </a:p>
          <a:p>
            <a:pPr marL="457200" indent="-457200">
              <a:buNone/>
            </a:pPr>
            <a:endParaRPr lang="pt-BR" sz="2000" dirty="0">
              <a:solidFill>
                <a:schemeClr val="tx1"/>
              </a:solidFill>
              <a:latin typeface="Arial Narrow" pitchFamily="34" charset="0"/>
            </a:endParaRPr>
          </a:p>
          <a:p>
            <a:pPr marL="457200" indent="-457200">
              <a:buFont typeface="Wingdings" pitchFamily="2" charset="2"/>
              <a:buChar char="Ø"/>
            </a:pPr>
            <a:r>
              <a:rPr lang="pt-BR" sz="2000" dirty="0">
                <a:solidFill>
                  <a:schemeClr val="tx1"/>
                </a:solidFill>
                <a:latin typeface="Arial Narrow" pitchFamily="34" charset="0"/>
              </a:rPr>
              <a:t>Ainda não consegue passar no teste de Turing</a:t>
            </a: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  <a:p>
            <a:pPr marL="457200" indent="-457200">
              <a:buNone/>
            </a:pPr>
            <a:endParaRPr lang="pt-BR" sz="2000" dirty="0">
              <a:latin typeface="Arial Narrow" pitchFamily="34" charset="0"/>
            </a:endParaRPr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304423" y="1446601"/>
            <a:ext cx="2649089" cy="3696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 descr="Resultado de imagem para ex machina png logo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605428"/>
            <a:ext cx="6310745" cy="1538071"/>
          </a:xfrm>
          <a:prstGeom prst="rect">
            <a:avLst/>
          </a:prstGeom>
          <a:noFill/>
        </p:spPr>
      </p:pic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7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 Robô a ter cidadania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06277" y="406982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8434" name="Picture 2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875" y="1540926"/>
            <a:ext cx="7529601" cy="3229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968933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1676" y="29437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Como vender produtos relacionados...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60" name="Picture 4" descr="Resultado de imagem para sistemas de recomendaçã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434" y="1557867"/>
            <a:ext cx="5870005" cy="3585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Resultado de imagem para big data 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3778" y="966037"/>
            <a:ext cx="3480223" cy="1267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Recomendação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7021323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64697" y="406136"/>
            <a:ext cx="7872410" cy="549038"/>
          </a:xfrm>
        </p:spPr>
        <p:txBody>
          <a:bodyPr>
            <a:noAutofit/>
          </a:bodyPr>
          <a:lstStyle/>
          <a:p>
            <a:pPr algn="l"/>
            <a:br>
              <a:rPr lang="pt-BR" sz="2800" b="1" dirty="0">
                <a:latin typeface="Arial Narrow" pitchFamily="34" charset="0"/>
              </a:rPr>
            </a:br>
            <a:r>
              <a:rPr lang="pt-BR" sz="2800" dirty="0">
                <a:latin typeface="Arial Narrow" pitchFamily="34" charset="0"/>
              </a:rPr>
              <a:t>Dar suporte para um médico...</a:t>
            </a:r>
            <a:endParaRPr lang="pt-BR" sz="2800" dirty="0">
              <a:solidFill>
                <a:srgbClr val="FF0000"/>
              </a:solidFill>
              <a:latin typeface="Arial Narrow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81844" y="1607338"/>
            <a:ext cx="8504957" cy="2987285"/>
          </a:xfrm>
        </p:spPr>
        <p:txBody>
          <a:bodyPr>
            <a:normAutofit/>
          </a:bodyPr>
          <a:lstStyle/>
          <a:p>
            <a:pPr>
              <a:buNone/>
            </a:pPr>
            <a:endParaRPr lang="pt-BR" sz="2400" dirty="0">
              <a:latin typeface="Arial Narrow" pitchFamily="34" charset="0"/>
            </a:endParaRPr>
          </a:p>
          <a:p>
            <a:endParaRPr lang="pt-BR" sz="2400" dirty="0">
              <a:latin typeface="Arial Narrow" pitchFamily="34" charset="0"/>
            </a:endParaRPr>
          </a:p>
          <a:p>
            <a:pPr>
              <a:buNone/>
            </a:pPr>
            <a:br>
              <a:rPr lang="pt-BR" dirty="0"/>
            </a:b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2" name="Picture 2" descr="Imagem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7654"/>
            <a:ext cx="3557938" cy="1999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Resultado de imagem para detecçao de cancer de mama ressonanc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010" y="1707654"/>
            <a:ext cx="4105335" cy="2005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 descr="Resultado de imagem para dr house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5" y="1012422"/>
            <a:ext cx="3499941" cy="413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6" y="3713242"/>
            <a:ext cx="5274745" cy="1423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 descr="Resultado de imagem para LOGO BIZARRO?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73487" y="3759882"/>
            <a:ext cx="2565316" cy="895244"/>
          </a:xfrm>
          <a:prstGeom prst="rect">
            <a:avLst/>
          </a:prstGeom>
          <a:noFill/>
        </p:spPr>
      </p:pic>
      <p:sp>
        <p:nvSpPr>
          <p:cNvPr id="17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Suporte para a Medicina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101269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512" y="91238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pt-BR" sz="40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8674" name="Picture 2" descr="Resultado de imagem para iniciativa 204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17973"/>
            <a:ext cx="7334269" cy="4125527"/>
          </a:xfrm>
          <a:prstGeom prst="rect">
            <a:avLst/>
          </a:prstGeom>
          <a:noFill/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6644" y="1017973"/>
            <a:ext cx="1857356" cy="412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Resultado de imagem para LOGO BIZARRO?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32" y="1493979"/>
            <a:ext cx="2571768" cy="897495"/>
          </a:xfrm>
          <a:prstGeom prst="rect">
            <a:avLst/>
          </a:prstGeom>
          <a:noFill/>
        </p:spPr>
      </p:pic>
      <p:sp>
        <p:nvSpPr>
          <p:cNvPr id="7" name="Retângulo 6"/>
          <p:cNvSpPr/>
          <p:nvPr/>
        </p:nvSpPr>
        <p:spPr>
          <a:xfrm>
            <a:off x="2714612" y="2089543"/>
            <a:ext cx="4500594" cy="26789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semelhante a um holograma</a:t>
            </a:r>
          </a:p>
        </p:txBody>
      </p:sp>
      <p:sp>
        <p:nvSpPr>
          <p:cNvPr id="8" name="Retângulo 7"/>
          <p:cNvSpPr/>
          <p:nvPr/>
        </p:nvSpPr>
        <p:spPr>
          <a:xfrm>
            <a:off x="2643174" y="2678907"/>
            <a:ext cx="457203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com um cérebro artificial no qual uma personalidade humana é transferida no final da vida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2857488" y="3429006"/>
            <a:ext cx="4286280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 </a:t>
            </a:r>
            <a:r>
              <a:rPr lang="pt-BR" sz="1200" dirty="0" err="1"/>
              <a:t>avatar</a:t>
            </a:r>
            <a:r>
              <a:rPr lang="pt-BR" sz="1200" dirty="0"/>
              <a:t> em que um cérebro humano é transplantado no final da vida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2928926" y="4179105"/>
            <a:ext cx="4214842" cy="32147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200" dirty="0"/>
              <a:t>uma cópia robótica de um corpo humano controlada remotamente via BCI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Alguém gostaria de vida eterna?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35223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4714890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b="1" i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857239"/>
            <a:ext cx="8229600" cy="3737384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pt-BR" sz="2000" dirty="0">
                <a:latin typeface="Arial Narrow" pitchFamily="34" charset="0"/>
              </a:rPr>
              <a:t> </a:t>
            </a:r>
          </a:p>
        </p:txBody>
      </p:sp>
      <p:pic>
        <p:nvPicPr>
          <p:cNvPr id="14" name="Picture 8" descr="Resultado de imagem para cerebro eletronico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94682" y="750081"/>
            <a:ext cx="2149319" cy="117870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341524" y="928358"/>
            <a:ext cx="46952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>
                <a:latin typeface="Arial Narrow" pitchFamily="34" charset="0"/>
              </a:rPr>
              <a:t>Melhoramento cerebral e corporal</a:t>
            </a:r>
          </a:p>
        </p:txBody>
      </p:sp>
      <p:sp>
        <p:nvSpPr>
          <p:cNvPr id="1026" name="AutoShape 2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Transhumanists believe that we should augment our bodies with new technology.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524001"/>
            <a:ext cx="5929322" cy="361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 descr="Resultado de imagem para olho bionico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215074" y="2035965"/>
            <a:ext cx="2857488" cy="1114421"/>
          </a:xfrm>
          <a:prstGeom prst="rect">
            <a:avLst/>
          </a:prstGeom>
          <a:noFill/>
        </p:spPr>
      </p:pic>
      <p:pic>
        <p:nvPicPr>
          <p:cNvPr id="1035" name="Picture 11" descr="Imagem relacionada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81784" y="3214693"/>
            <a:ext cx="2619372" cy="1319918"/>
          </a:xfrm>
          <a:prstGeom prst="rect">
            <a:avLst/>
          </a:prstGeom>
          <a:noFill/>
        </p:spPr>
      </p:pic>
      <p:cxnSp>
        <p:nvCxnSpPr>
          <p:cNvPr id="19" name="Conector reto 18"/>
          <p:cNvCxnSpPr/>
          <p:nvPr/>
        </p:nvCxnSpPr>
        <p:spPr>
          <a:xfrm rot="10800000">
            <a:off x="5643570" y="3857634"/>
            <a:ext cx="1214446" cy="11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to 20"/>
          <p:cNvCxnSpPr>
            <a:stCxn id="1033" idx="1"/>
          </p:cNvCxnSpPr>
          <p:nvPr/>
        </p:nvCxnSpPr>
        <p:spPr>
          <a:xfrm rot="10800000">
            <a:off x="5715008" y="2571751"/>
            <a:ext cx="500066" cy="214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Google Shape;58;p2"/>
          <p:cNvSpPr txBox="1"/>
          <p:nvPr/>
        </p:nvSpPr>
        <p:spPr>
          <a:xfrm>
            <a:off x="277090" y="28956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Transhumanismo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0543466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696503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85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752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499406" y="696503"/>
            <a:ext cx="644594" cy="4179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Resultado de imagem para nicolelis brain machine interfa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696503"/>
            <a:ext cx="8429652" cy="4472447"/>
          </a:xfrm>
          <a:prstGeom prst="rect">
            <a:avLst/>
          </a:prstGeom>
          <a:noFill/>
        </p:spPr>
      </p:pic>
      <p:sp>
        <p:nvSpPr>
          <p:cNvPr id="8" name="Google Shape;58;p2"/>
          <p:cNvSpPr txBox="1"/>
          <p:nvPr/>
        </p:nvSpPr>
        <p:spPr>
          <a:xfrm>
            <a:off x="0" y="0"/>
            <a:ext cx="9029700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 como humanos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752469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964809"/>
            <a:ext cx="9144000" cy="123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86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751192"/>
            <a:ext cx="7818120" cy="4445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49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768" y="750081"/>
            <a:ext cx="2000232" cy="1667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1" name="Google Shape;58;p2"/>
          <p:cNvSpPr txBox="1"/>
          <p:nvPr/>
        </p:nvSpPr>
        <p:spPr>
          <a:xfrm>
            <a:off x="26185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que pensam... 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988625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Imagem relacion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074420"/>
            <a:ext cx="9144000" cy="4122677"/>
          </a:xfrm>
          <a:prstGeom prst="rect">
            <a:avLst/>
          </a:prstGeom>
          <a:noFill/>
        </p:spPr>
      </p:pic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87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Neurocientista brasileiro Miguel Nicolelis</a:t>
            </a:r>
          </a:p>
        </p:txBody>
      </p:sp>
      <p:pic>
        <p:nvPicPr>
          <p:cNvPr id="8397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086316"/>
            <a:ext cx="2143108" cy="1628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ítulo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 </a:t>
            </a:r>
          </a:p>
        </p:txBody>
      </p:sp>
      <p:sp>
        <p:nvSpPr>
          <p:cNvPr id="13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9967821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4768487"/>
            <a:ext cx="9144000" cy="428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4282" y="0"/>
            <a:ext cx="8715436" cy="750081"/>
          </a:xfrm>
        </p:spPr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Máquinas que pensam como seres humanos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88</a:t>
            </a:fld>
            <a:endParaRPr lang="pt-BR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 </a:t>
            </a:r>
          </a:p>
        </p:txBody>
      </p:sp>
      <p:pic>
        <p:nvPicPr>
          <p:cNvPr id="108550" name="Picture 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48" y="4302213"/>
            <a:ext cx="1285852" cy="8948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CaixaDeTexto 10"/>
          <p:cNvSpPr txBox="1"/>
          <p:nvPr/>
        </p:nvSpPr>
        <p:spPr>
          <a:xfrm>
            <a:off x="428596" y="696502"/>
            <a:ext cx="55007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 Narrow" pitchFamily="34" charset="0"/>
              </a:rPr>
              <a:t>Aplicações de reabilitação humana – sistemas cognitivos </a:t>
            </a:r>
          </a:p>
        </p:txBody>
      </p:sp>
      <p:pic>
        <p:nvPicPr>
          <p:cNvPr id="84994" name="Picture 2" descr="Imagem relacionad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031932"/>
            <a:ext cx="7929586" cy="4111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31245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pt-BR" sz="4000" dirty="0">
                <a:latin typeface="Arial Narrow" pitchFamily="34" charset="0"/>
              </a:rPr>
              <a:t> </a:t>
            </a:r>
          </a:p>
        </p:txBody>
      </p:sp>
      <p:pic>
        <p:nvPicPr>
          <p:cNvPr id="1026" name="Picture 2" descr="Resultado de imagem para deep learning for brain deco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332759"/>
            <a:ext cx="6429388" cy="2310562"/>
          </a:xfrm>
          <a:prstGeom prst="rect">
            <a:avLst/>
          </a:prstGeom>
          <a:noFill/>
        </p:spPr>
      </p:pic>
      <p:sp>
        <p:nvSpPr>
          <p:cNvPr id="1028" name="AutoShape 4" descr="Resultado de imagem para EEG sinal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9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214282" y="3750477"/>
            <a:ext cx="6072198" cy="91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72264" y="267874"/>
            <a:ext cx="2571736" cy="2361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3084" y="3000378"/>
            <a:ext cx="2720916" cy="1721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Google Shape;58;p2"/>
          <p:cNvSpPr txBox="1"/>
          <p:nvPr/>
        </p:nvSpPr>
        <p:spPr>
          <a:xfrm>
            <a:off x="284710" y="0"/>
            <a:ext cx="8224009" cy="164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Máquinas que pensam...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421750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relação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ML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IA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r>
              <a:rPr lang="en-US"/>
              <a:t>[</a:t>
            </a:r>
            <a:fld id="{00000000-1234-1234-1234-123412341234}" type="slidenum">
              <a:rPr lang="en-US" smtClean="0"/>
              <a:pPr lvl="0"/>
              <a:t>9</a:t>
            </a:fld>
            <a:r>
              <a:rPr lang="en-US"/>
              <a:t>]</a:t>
            </a: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1490</Words>
  <Application>Microsoft Office PowerPoint</Application>
  <PresentationFormat>Apresentação na tela (16:9)</PresentationFormat>
  <Paragraphs>508</Paragraphs>
  <Slides>90</Slides>
  <Notes>18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90</vt:i4>
      </vt:variant>
    </vt:vector>
  </HeadingPairs>
  <TitlesOfParts>
    <vt:vector size="91" baseType="lpstr">
      <vt:lpstr>Simple Light</vt:lpstr>
      <vt:lpstr>Apresentação do PowerPoint</vt:lpstr>
      <vt:lpstr>Apresentação do PowerPoint</vt:lpstr>
      <vt:lpstr> </vt:lpstr>
      <vt:lpstr>Como a IA é vista hoje?</vt:lpstr>
      <vt:lpstr>Ficção Científica </vt:lpstr>
      <vt:lpstr>Ex Machina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 </vt:lpstr>
      <vt:lpstr>Apresentação do PowerPoint</vt:lpstr>
      <vt:lpstr> 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Cão-guia Robótico V2</vt:lpstr>
      <vt:lpstr>Dataset</vt:lpstr>
      <vt:lpstr> </vt:lpstr>
      <vt:lpstr> </vt:lpstr>
      <vt:lpstr> </vt:lpstr>
      <vt:lpstr> </vt:lpstr>
      <vt:lpstr> </vt:lpstr>
      <vt:lpstr>Apresentação do PowerPoint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 </vt:lpstr>
      <vt:lpstr> </vt:lpstr>
      <vt:lpstr>Apresentação do PowerPoint</vt:lpstr>
      <vt:lpstr> </vt:lpstr>
      <vt:lpstr> 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  Analysis and fusion of 2D and 3D images applied for detection and recognition of traffic signs using a new method of features extraction in conjunction with Deep Learning </vt:lpstr>
      <vt:lpstr> </vt:lpstr>
      <vt:lpstr> </vt:lpstr>
      <vt:lpstr> </vt:lpstr>
      <vt:lpstr>Apresentação do PowerPoint</vt:lpstr>
      <vt:lpstr>Apresentação do PowerPoint</vt:lpstr>
      <vt:lpstr> </vt:lpstr>
      <vt:lpstr>Eu, robô  - Asimov </vt:lpstr>
      <vt:lpstr> </vt:lpstr>
      <vt:lpstr> </vt:lpstr>
      <vt:lpstr>Apresentação do PowerPoint</vt:lpstr>
      <vt:lpstr> </vt:lpstr>
      <vt:lpstr> </vt:lpstr>
      <vt:lpstr> </vt:lpstr>
      <vt:lpstr>Industria 4.0</vt:lpstr>
      <vt:lpstr> </vt:lpstr>
      <vt:lpstr>Robótica Industrial Robôs de produção  Controle do homem morto</vt:lpstr>
      <vt:lpstr>Apresentação do PowerPoint</vt:lpstr>
      <vt:lpstr> </vt:lpstr>
      <vt:lpstr> Reconhecer o tipo da carne Grandes valores  </vt:lpstr>
      <vt:lpstr> Algo parecido já é feito...</vt:lpstr>
      <vt:lpstr> Análise de grandes volumes de dados...</vt:lpstr>
      <vt:lpstr> Como vender produtos relacionados...</vt:lpstr>
      <vt:lpstr> Como vender produtos relacionados...</vt:lpstr>
      <vt:lpstr> Dar suporte para um médico...</vt:lpstr>
      <vt:lpstr> </vt:lpstr>
      <vt:lpstr> </vt:lpstr>
      <vt:lpstr> </vt:lpstr>
      <vt:lpstr> </vt:lpstr>
      <vt:lpstr> </vt:lpstr>
      <vt:lpstr> Máquinas que pensam como seres humanos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18</cp:revision>
  <dcterms:modified xsi:type="dcterms:W3CDTF">2022-12-08T22:15:05Z</dcterms:modified>
</cp:coreProperties>
</file>